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581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820E6-2ADF-4BA8-9471-00CE05AB8B88}" type="datetimeFigureOut">
              <a:rPr lang="zh-TW" altLang="en-US" smtClean="0"/>
              <a:t>35/25/22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F5796-1E2C-4C0A-9FB9-194C75FE8F1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69122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820E6-2ADF-4BA8-9471-00CE05AB8B88}" type="datetimeFigureOut">
              <a:rPr lang="zh-TW" altLang="en-US" smtClean="0"/>
              <a:t>35/25/22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F5796-1E2C-4C0A-9FB9-194C75FE8F1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656302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820E6-2ADF-4BA8-9471-00CE05AB8B88}" type="datetimeFigureOut">
              <a:rPr lang="zh-TW" altLang="en-US" smtClean="0"/>
              <a:t>35/25/22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F5796-1E2C-4C0A-9FB9-194C75FE8F1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57745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820E6-2ADF-4BA8-9471-00CE05AB8B88}" type="datetimeFigureOut">
              <a:rPr lang="zh-TW" altLang="en-US" smtClean="0"/>
              <a:t>35/25/22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F5796-1E2C-4C0A-9FB9-194C75FE8F1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533455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820E6-2ADF-4BA8-9471-00CE05AB8B88}" type="datetimeFigureOut">
              <a:rPr lang="zh-TW" altLang="en-US" smtClean="0"/>
              <a:t>35/25/22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F5796-1E2C-4C0A-9FB9-194C75FE8F1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925018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820E6-2ADF-4BA8-9471-00CE05AB8B88}" type="datetimeFigureOut">
              <a:rPr lang="zh-TW" altLang="en-US" smtClean="0"/>
              <a:t>35/25/22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F5796-1E2C-4C0A-9FB9-194C75FE8F1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03891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820E6-2ADF-4BA8-9471-00CE05AB8B88}" type="datetimeFigureOut">
              <a:rPr lang="zh-TW" altLang="en-US" smtClean="0"/>
              <a:t>35/25/22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F5796-1E2C-4C0A-9FB9-194C75FE8F1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977546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820E6-2ADF-4BA8-9471-00CE05AB8B88}" type="datetimeFigureOut">
              <a:rPr lang="zh-TW" altLang="en-US" smtClean="0"/>
              <a:t>35/25/22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F5796-1E2C-4C0A-9FB9-194C75FE8F1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3553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820E6-2ADF-4BA8-9471-00CE05AB8B88}" type="datetimeFigureOut">
              <a:rPr lang="zh-TW" altLang="en-US" smtClean="0"/>
              <a:t>35/25/22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F5796-1E2C-4C0A-9FB9-194C75FE8F1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76247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820E6-2ADF-4BA8-9471-00CE05AB8B88}" type="datetimeFigureOut">
              <a:rPr lang="zh-TW" altLang="en-US" smtClean="0"/>
              <a:t>35/25/22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F5796-1E2C-4C0A-9FB9-194C75FE8F1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493901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820E6-2ADF-4BA8-9471-00CE05AB8B88}" type="datetimeFigureOut">
              <a:rPr lang="zh-TW" altLang="en-US" smtClean="0"/>
              <a:t>35/25/22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F5796-1E2C-4C0A-9FB9-194C75FE8F17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483412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820E6-2ADF-4BA8-9471-00CE05AB8B88}" type="datetimeFigureOut">
              <a:rPr lang="zh-TW" altLang="en-US" smtClean="0"/>
              <a:t>35/25/22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F5796-1E2C-4C0A-9FB9-194C75FE8F1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370111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820E6-2ADF-4BA8-9471-00CE05AB8B88}" type="datetimeFigureOut">
              <a:rPr lang="zh-TW" altLang="en-US" smtClean="0"/>
              <a:t>35/25/22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F5796-1E2C-4C0A-9FB9-194C75FE8F17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0926995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820E6-2ADF-4BA8-9471-00CE05AB8B88}" type="datetimeFigureOut">
              <a:rPr lang="zh-TW" altLang="en-US" smtClean="0"/>
              <a:t>35/25/22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F5796-1E2C-4C0A-9FB9-194C75FE8F1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844593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820E6-2ADF-4BA8-9471-00CE05AB8B88}" type="datetimeFigureOut">
              <a:rPr lang="zh-TW" altLang="en-US" smtClean="0"/>
              <a:t>35/25/22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F5796-1E2C-4C0A-9FB9-194C75FE8F1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203529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820E6-2ADF-4BA8-9471-00CE05AB8B88}" type="datetimeFigureOut">
              <a:rPr lang="zh-TW" altLang="en-US" smtClean="0"/>
              <a:t>35/25/22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F5796-1E2C-4C0A-9FB9-194C75FE8F1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568134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8820E6-2ADF-4BA8-9471-00CE05AB8B88}" type="datetimeFigureOut">
              <a:rPr lang="zh-TW" altLang="en-US" smtClean="0"/>
              <a:t>35/25/22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0EFF5796-1E2C-4C0A-9FB9-194C75FE8F1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953203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269323" y="2231136"/>
            <a:ext cx="8602264" cy="960164"/>
          </a:xfrm>
        </p:spPr>
        <p:txBody>
          <a:bodyPr/>
          <a:lstStyle/>
          <a:p>
            <a:pPr algn="l"/>
            <a:r>
              <a:rPr lang="zh-TW" altLang="en-US" sz="5500" dirty="0" smtClean="0">
                <a:solidFill>
                  <a:schemeClr val="tx1"/>
                </a:solidFill>
              </a:rPr>
              <a:t>學生宿舍住宿費調整簡報</a:t>
            </a:r>
            <a:endParaRPr lang="zh-TW" altLang="en-US" sz="5500" dirty="0">
              <a:solidFill>
                <a:schemeClr val="tx1"/>
              </a:solidFill>
            </a:endParaRPr>
          </a:p>
        </p:txBody>
      </p:sp>
      <p:sp>
        <p:nvSpPr>
          <p:cNvPr id="4" name="標題 1"/>
          <p:cNvSpPr txBox="1">
            <a:spLocks/>
          </p:cNvSpPr>
          <p:nvPr/>
        </p:nvSpPr>
        <p:spPr>
          <a:xfrm>
            <a:off x="4917779" y="4855464"/>
            <a:ext cx="4372525" cy="64012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zh-TW" altLang="en-US" sz="3200" dirty="0" smtClean="0">
                <a:solidFill>
                  <a:schemeClr val="tx1"/>
                </a:solidFill>
              </a:rPr>
              <a:t>報告單位：生活事務組</a:t>
            </a:r>
            <a:endParaRPr lang="zh-TW" altLang="en-US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4146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781044" y="383266"/>
            <a:ext cx="4629912" cy="540131"/>
          </a:xfrm>
        </p:spPr>
        <p:txBody>
          <a:bodyPr>
            <a:normAutofit fontScale="90000"/>
          </a:bodyPr>
          <a:lstStyle/>
          <a:p>
            <a:pPr algn="ctr"/>
            <a:r>
              <a:rPr lang="zh-TW" altLang="en-US" sz="3200" u="sng" dirty="0" smtClean="0">
                <a:solidFill>
                  <a:schemeClr val="tx1"/>
                </a:solidFill>
              </a:rPr>
              <a:t>往年住宿費調整情況統計</a:t>
            </a:r>
            <a:endParaRPr lang="zh-TW" altLang="en-US" sz="3200" u="sng" dirty="0">
              <a:solidFill>
                <a:schemeClr val="tx1"/>
              </a:solidFill>
            </a:endParaRPr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4758338"/>
              </p:ext>
            </p:extLst>
          </p:nvPr>
        </p:nvGraphicFramePr>
        <p:xfrm>
          <a:off x="838200" y="2185077"/>
          <a:ext cx="10515606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03248">
                  <a:extLst>
                    <a:ext uri="{9D8B030D-6E8A-4147-A177-3AD203B41FA5}">
                      <a16:colId xmlns:a16="http://schemas.microsoft.com/office/drawing/2014/main" val="1155574237"/>
                    </a:ext>
                  </a:extLst>
                </a:gridCol>
                <a:gridCol w="1273194">
                  <a:extLst>
                    <a:ext uri="{9D8B030D-6E8A-4147-A177-3AD203B41FA5}">
                      <a16:colId xmlns:a16="http://schemas.microsoft.com/office/drawing/2014/main" val="3710002743"/>
                    </a:ext>
                  </a:extLst>
                </a:gridCol>
                <a:gridCol w="1273194">
                  <a:extLst>
                    <a:ext uri="{9D8B030D-6E8A-4147-A177-3AD203B41FA5}">
                      <a16:colId xmlns:a16="http://schemas.microsoft.com/office/drawing/2014/main" val="3619724581"/>
                    </a:ext>
                  </a:extLst>
                </a:gridCol>
                <a:gridCol w="1273194">
                  <a:extLst>
                    <a:ext uri="{9D8B030D-6E8A-4147-A177-3AD203B41FA5}">
                      <a16:colId xmlns:a16="http://schemas.microsoft.com/office/drawing/2014/main" val="4198303194"/>
                    </a:ext>
                  </a:extLst>
                </a:gridCol>
                <a:gridCol w="1273194">
                  <a:extLst>
                    <a:ext uri="{9D8B030D-6E8A-4147-A177-3AD203B41FA5}">
                      <a16:colId xmlns:a16="http://schemas.microsoft.com/office/drawing/2014/main" val="931644291"/>
                    </a:ext>
                  </a:extLst>
                </a:gridCol>
                <a:gridCol w="1273194">
                  <a:extLst>
                    <a:ext uri="{9D8B030D-6E8A-4147-A177-3AD203B41FA5}">
                      <a16:colId xmlns:a16="http://schemas.microsoft.com/office/drawing/2014/main" val="1160727614"/>
                    </a:ext>
                  </a:extLst>
                </a:gridCol>
                <a:gridCol w="1273194">
                  <a:extLst>
                    <a:ext uri="{9D8B030D-6E8A-4147-A177-3AD203B41FA5}">
                      <a16:colId xmlns:a16="http://schemas.microsoft.com/office/drawing/2014/main" val="3897505323"/>
                    </a:ext>
                  </a:extLst>
                </a:gridCol>
                <a:gridCol w="1273194">
                  <a:extLst>
                    <a:ext uri="{9D8B030D-6E8A-4147-A177-3AD203B41FA5}">
                      <a16:colId xmlns:a16="http://schemas.microsoft.com/office/drawing/2014/main" val="12729475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類    別</a:t>
                      </a:r>
                      <a:endParaRPr lang="zh-TW" altLang="en-US" sz="1800" kern="1200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TW" sz="1800" kern="1200" dirty="0" smtClean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83</a:t>
                      </a: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學年</a:t>
                      </a:r>
                      <a:endParaRPr lang="zh-TW" altLang="en-US" sz="1800" kern="1200" dirty="0">
                        <a:solidFill>
                          <a:schemeClr val="dk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kern="1200" dirty="0" smtClean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84</a:t>
                      </a: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學年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kern="1200" dirty="0" smtClean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85</a:t>
                      </a: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學年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kern="1200" dirty="0" smtClean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86</a:t>
                      </a: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學年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kern="1200" dirty="0" smtClean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87</a:t>
                      </a: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學年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kern="1200" dirty="0" smtClean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88</a:t>
                      </a: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學年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kern="1200" dirty="0" smtClean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89</a:t>
                      </a: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學年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218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學士班宿舍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5300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5300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5550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5850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6550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6550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6750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197460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調    幅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0%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4%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5%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12%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0%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3%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422733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碩博士班宿舍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5000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5000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5400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5700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6250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6250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6440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825379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調    幅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0%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8%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6%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10%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0%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3%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48702001"/>
                  </a:ext>
                </a:extLst>
              </a:tr>
            </a:tbl>
          </a:graphicData>
        </a:graphic>
      </p:graphicFrame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8418088"/>
              </p:ext>
            </p:extLst>
          </p:nvPr>
        </p:nvGraphicFramePr>
        <p:xfrm>
          <a:off x="838200" y="4304114"/>
          <a:ext cx="10515600" cy="2214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52600">
                  <a:extLst>
                    <a:ext uri="{9D8B030D-6E8A-4147-A177-3AD203B41FA5}">
                      <a16:colId xmlns:a16="http://schemas.microsoft.com/office/drawing/2014/main" val="1112105354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3228374932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3955194640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585493590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785734445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443136774"/>
                    </a:ext>
                  </a:extLst>
                </a:gridCol>
              </a:tblGrid>
              <a:tr h="370840">
                <a:tc gridSpan="6"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ysClr val="windowText" lastClr="00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90</a:t>
                      </a:r>
                      <a:r>
                        <a:rPr lang="zh-TW" altLang="en-US" dirty="0" smtClean="0">
                          <a:solidFill>
                            <a:sysClr val="windowText" lastClr="00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學年度學生宿舍收費金額一覽表</a:t>
                      </a:r>
                      <a:endParaRPr lang="zh-TW" altLang="en-US" dirty="0">
                        <a:solidFill>
                          <a:sysClr val="windowText" lastClr="00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46104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單    位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學士班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碩士班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博士班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69891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房    型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</a:t>
                      </a:r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人套房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人雅房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單人套房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大雅房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小雅房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104847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89</a:t>
                      </a:r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學年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6750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6440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9550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8400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7750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06964302"/>
                  </a:ext>
                </a:extLst>
              </a:tr>
              <a:tr h="185420"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90</a:t>
                      </a:r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學年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7100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6800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9550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8850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8200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05426469"/>
                  </a:ext>
                </a:extLst>
              </a:tr>
              <a:tr h="185420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調    幅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5%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6%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0%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5%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6%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92531598"/>
                  </a:ext>
                </a:extLst>
              </a:tr>
            </a:tbl>
          </a:graphicData>
        </a:graphic>
      </p:graphicFrame>
      <p:sp>
        <p:nvSpPr>
          <p:cNvPr id="5" name="標題 1"/>
          <p:cNvSpPr txBox="1">
            <a:spLocks/>
          </p:cNvSpPr>
          <p:nvPr/>
        </p:nvSpPr>
        <p:spPr>
          <a:xfrm>
            <a:off x="838200" y="1188234"/>
            <a:ext cx="9275064" cy="914887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50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20000"/>
              </a:lnSpc>
            </a:pPr>
            <a:r>
              <a:rPr lang="zh-TW" altLang="zh-TW" dirty="0">
                <a:solidFill>
                  <a:schemeClr val="tx1"/>
                </a:solidFill>
              </a:rPr>
              <a:t>本校學生宿舍住宿收費金額，自</a:t>
            </a:r>
            <a:r>
              <a:rPr lang="en-US" altLang="zh-TW" dirty="0">
                <a:solidFill>
                  <a:schemeClr val="tx1"/>
                </a:solidFill>
              </a:rPr>
              <a:t>83</a:t>
            </a:r>
            <a:r>
              <a:rPr lang="zh-TW" altLang="zh-TW" dirty="0">
                <a:solidFill>
                  <a:schemeClr val="tx1"/>
                </a:solidFill>
              </a:rPr>
              <a:t>年至</a:t>
            </a:r>
            <a:r>
              <a:rPr lang="en-US" altLang="zh-TW" dirty="0">
                <a:solidFill>
                  <a:schemeClr val="tx1"/>
                </a:solidFill>
              </a:rPr>
              <a:t>90</a:t>
            </a:r>
            <a:r>
              <a:rPr lang="zh-TW" altLang="zh-TW" dirty="0">
                <a:solidFill>
                  <a:schemeClr val="tx1"/>
                </a:solidFill>
              </a:rPr>
              <a:t>年經歷</a:t>
            </a:r>
            <a:r>
              <a:rPr lang="en-US" altLang="zh-TW" dirty="0">
                <a:solidFill>
                  <a:schemeClr val="tx1"/>
                </a:solidFill>
              </a:rPr>
              <a:t>5</a:t>
            </a:r>
            <a:r>
              <a:rPr lang="zh-TW" altLang="zh-TW" dirty="0">
                <a:solidFill>
                  <a:schemeClr val="tx1"/>
                </a:solidFill>
              </a:rPr>
              <a:t>次調整，目前</a:t>
            </a:r>
            <a:r>
              <a:rPr lang="zh-TW" altLang="zh-TW" dirty="0" smtClean="0">
                <a:solidFill>
                  <a:schemeClr val="tx1"/>
                </a:solidFill>
              </a:rPr>
              <a:t>收費</a:t>
            </a:r>
            <a:r>
              <a:rPr lang="zh-TW" altLang="en-US" dirty="0" smtClean="0">
                <a:solidFill>
                  <a:schemeClr val="tx1"/>
                </a:solidFill>
              </a:rPr>
              <a:t>金額</a:t>
            </a:r>
            <a:r>
              <a:rPr lang="zh-TW" altLang="zh-TW" dirty="0" smtClean="0">
                <a:solidFill>
                  <a:schemeClr val="tx1"/>
                </a:solidFill>
              </a:rPr>
              <a:t>為</a:t>
            </a:r>
            <a:r>
              <a:rPr lang="en-US" altLang="zh-TW" dirty="0">
                <a:solidFill>
                  <a:schemeClr val="tx1"/>
                </a:solidFill>
              </a:rPr>
              <a:t>6,800</a:t>
            </a:r>
            <a:r>
              <a:rPr lang="zh-TW" altLang="zh-TW" dirty="0">
                <a:solidFill>
                  <a:schemeClr val="tx1"/>
                </a:solidFill>
              </a:rPr>
              <a:t>元至</a:t>
            </a:r>
            <a:r>
              <a:rPr lang="en-US" altLang="zh-TW" dirty="0">
                <a:solidFill>
                  <a:schemeClr val="tx1"/>
                </a:solidFill>
              </a:rPr>
              <a:t>9,550</a:t>
            </a:r>
            <a:r>
              <a:rPr lang="zh-TW" altLang="zh-TW" dirty="0">
                <a:solidFill>
                  <a:schemeClr val="tx1"/>
                </a:solidFill>
              </a:rPr>
              <a:t>元，</a:t>
            </a:r>
            <a:r>
              <a:rPr lang="en-US" altLang="zh-TW" dirty="0">
                <a:solidFill>
                  <a:schemeClr val="tx1"/>
                </a:solidFill>
              </a:rPr>
              <a:t>91</a:t>
            </a:r>
            <a:r>
              <a:rPr lang="zh-TW" altLang="zh-TW" dirty="0">
                <a:solidFill>
                  <a:schemeClr val="tx1"/>
                </a:solidFill>
              </a:rPr>
              <a:t>年以後</a:t>
            </a:r>
            <a:r>
              <a:rPr lang="zh-TW" altLang="zh-TW" dirty="0" smtClean="0">
                <a:solidFill>
                  <a:schemeClr val="tx1"/>
                </a:solidFill>
              </a:rPr>
              <a:t>至今</a:t>
            </a:r>
            <a:r>
              <a:rPr lang="zh-TW" altLang="en-US" dirty="0" smtClean="0">
                <a:solidFill>
                  <a:schemeClr val="tx1"/>
                </a:solidFill>
              </a:rPr>
              <a:t>未</a:t>
            </a:r>
            <a:r>
              <a:rPr lang="zh-TW" altLang="zh-TW" dirty="0" smtClean="0">
                <a:solidFill>
                  <a:schemeClr val="tx1"/>
                </a:solidFill>
              </a:rPr>
              <a:t>曾調整</a:t>
            </a:r>
            <a:r>
              <a:rPr lang="zh-TW" altLang="en-US" dirty="0" smtClean="0">
                <a:solidFill>
                  <a:schemeClr val="tx1"/>
                </a:solidFill>
              </a:rPr>
              <a:t>：</a:t>
            </a:r>
            <a:endParaRPr lang="zh-TW" altLang="en-US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7841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96789" y="1869704"/>
            <a:ext cx="10715107" cy="398048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zh-TW" altLang="en-US" sz="3200" dirty="0">
                <a:solidFill>
                  <a:schemeClr val="tx1"/>
                </a:solidFill>
                <a:latin typeface="+mn-ea"/>
                <a:ea typeface="+mn-ea"/>
              </a:rPr>
              <a:t>壹</a:t>
            </a:r>
            <a:r>
              <a:rPr lang="zh-TW" altLang="en-US" sz="3200" dirty="0" smtClean="0">
                <a:solidFill>
                  <a:schemeClr val="tx1"/>
                </a:solidFill>
                <a:latin typeface="+mn-ea"/>
                <a:ea typeface="+mn-ea"/>
              </a:rPr>
              <a:t>、宿舍折舊</a:t>
            </a:r>
            <a:r>
              <a:rPr lang="zh-TW" altLang="en-US" sz="3200" dirty="0">
                <a:solidFill>
                  <a:schemeClr val="tx1"/>
                </a:solidFill>
                <a:latin typeface="+mn-ea"/>
                <a:ea typeface="+mn-ea"/>
              </a:rPr>
              <a:t>成本</a:t>
            </a:r>
            <a:r>
              <a:rPr lang="en-US" altLang="zh-TW" sz="3200" dirty="0">
                <a:solidFill>
                  <a:schemeClr val="tx1"/>
                </a:solidFill>
                <a:latin typeface="+mn-ea"/>
                <a:ea typeface="+mn-ea"/>
              </a:rPr>
              <a:t>(</a:t>
            </a:r>
            <a:r>
              <a:rPr lang="zh-TW" altLang="en-US" sz="3200" dirty="0">
                <a:solidFill>
                  <a:schemeClr val="tx1"/>
                </a:solidFill>
                <a:latin typeface="+mn-ea"/>
                <a:ea typeface="+mn-ea"/>
              </a:rPr>
              <a:t>攤提重建基金</a:t>
            </a:r>
            <a:r>
              <a:rPr lang="en-US" altLang="zh-TW" sz="3200" dirty="0" smtClean="0">
                <a:solidFill>
                  <a:schemeClr val="tx1"/>
                </a:solidFill>
                <a:latin typeface="+mn-ea"/>
                <a:ea typeface="+mn-ea"/>
              </a:rPr>
              <a:t>)</a:t>
            </a:r>
            <a:br>
              <a:rPr lang="en-US" altLang="zh-TW" sz="3200" dirty="0" smtClean="0">
                <a:solidFill>
                  <a:schemeClr val="tx1"/>
                </a:solidFill>
                <a:latin typeface="+mn-ea"/>
                <a:ea typeface="+mn-ea"/>
              </a:rPr>
            </a:br>
            <a:r>
              <a:rPr lang="zh-TW" altLang="en-US" sz="3200" dirty="0" smtClean="0">
                <a:solidFill>
                  <a:schemeClr val="tx1"/>
                </a:solidFill>
                <a:latin typeface="+mn-ea"/>
                <a:ea typeface="+mn-ea"/>
              </a:rPr>
              <a:t>貳、宿舍建設</a:t>
            </a:r>
            <a:r>
              <a:rPr lang="zh-TW" altLang="en-US" sz="3200" dirty="0">
                <a:solidFill>
                  <a:schemeClr val="tx1"/>
                </a:solidFill>
                <a:latin typeface="+mn-ea"/>
                <a:ea typeface="+mn-ea"/>
              </a:rPr>
              <a:t>投資與收支</a:t>
            </a:r>
            <a:r>
              <a:rPr lang="zh-TW" altLang="en-US" sz="3200" dirty="0" smtClean="0">
                <a:solidFill>
                  <a:schemeClr val="tx1"/>
                </a:solidFill>
                <a:latin typeface="+mn-ea"/>
                <a:ea typeface="+mn-ea"/>
              </a:rPr>
              <a:t>統計</a:t>
            </a:r>
            <a:r>
              <a:rPr lang="en-US" altLang="zh-TW" sz="3200" dirty="0" smtClean="0">
                <a:solidFill>
                  <a:schemeClr val="tx1"/>
                </a:solidFill>
                <a:latin typeface="+mn-ea"/>
                <a:ea typeface="+mn-ea"/>
              </a:rPr>
              <a:t/>
            </a:r>
            <a:br>
              <a:rPr lang="en-US" altLang="zh-TW" sz="3200" dirty="0" smtClean="0">
                <a:solidFill>
                  <a:schemeClr val="tx1"/>
                </a:solidFill>
                <a:latin typeface="+mn-ea"/>
                <a:ea typeface="+mn-ea"/>
              </a:rPr>
            </a:br>
            <a:r>
              <a:rPr lang="zh-TW" altLang="en-US" sz="3200" dirty="0">
                <a:solidFill>
                  <a:schemeClr val="tx1"/>
                </a:solidFill>
                <a:latin typeface="+mn-ea"/>
                <a:ea typeface="+mn-ea"/>
              </a:rPr>
              <a:t>參</a:t>
            </a:r>
            <a:r>
              <a:rPr lang="zh-TW" altLang="en-US" sz="3200" dirty="0" smtClean="0">
                <a:solidFill>
                  <a:schemeClr val="tx1"/>
                </a:solidFill>
                <a:latin typeface="+mn-ea"/>
                <a:ea typeface="+mn-ea"/>
              </a:rPr>
              <a:t>、參考</a:t>
            </a:r>
            <a:r>
              <a:rPr lang="zh-TW" altLang="en-US" sz="3200" dirty="0">
                <a:solidFill>
                  <a:schemeClr val="tx1"/>
                </a:solidFill>
                <a:latin typeface="+mn-ea"/>
                <a:ea typeface="+mn-ea"/>
              </a:rPr>
              <a:t>消費者物價指數與基本工資調整</a:t>
            </a:r>
            <a:r>
              <a:rPr lang="zh-TW" altLang="en-US" sz="3200" dirty="0" smtClean="0">
                <a:solidFill>
                  <a:schemeClr val="tx1"/>
                </a:solidFill>
                <a:latin typeface="+mn-ea"/>
                <a:ea typeface="+mn-ea"/>
              </a:rPr>
              <a:t>情況</a:t>
            </a:r>
            <a:r>
              <a:rPr lang="en-US" altLang="zh-TW" sz="3200" dirty="0" smtClean="0">
                <a:solidFill>
                  <a:schemeClr val="tx1"/>
                </a:solidFill>
                <a:latin typeface="+mn-ea"/>
                <a:ea typeface="+mn-ea"/>
              </a:rPr>
              <a:t/>
            </a:r>
            <a:br>
              <a:rPr lang="en-US" altLang="zh-TW" sz="3200" dirty="0" smtClean="0">
                <a:solidFill>
                  <a:schemeClr val="tx1"/>
                </a:solidFill>
                <a:latin typeface="+mn-ea"/>
                <a:ea typeface="+mn-ea"/>
              </a:rPr>
            </a:br>
            <a:r>
              <a:rPr lang="zh-TW" altLang="en-US" sz="3200" dirty="0" smtClean="0">
                <a:solidFill>
                  <a:schemeClr val="tx1"/>
                </a:solidFill>
                <a:latin typeface="+mn-ea"/>
                <a:ea typeface="+mn-ea"/>
              </a:rPr>
              <a:t>肆、</a:t>
            </a:r>
            <a:r>
              <a:rPr lang="zh-TW" altLang="en-US" sz="3200" dirty="0" smtClean="0">
                <a:solidFill>
                  <a:schemeClr val="tx1"/>
                </a:solidFill>
              </a:rPr>
              <a:t>建議住宿</a:t>
            </a:r>
            <a:r>
              <a:rPr lang="zh-TW" altLang="en-US" sz="3200" dirty="0">
                <a:solidFill>
                  <a:schemeClr val="tx1"/>
                </a:solidFill>
              </a:rPr>
              <a:t>費調整</a:t>
            </a:r>
            <a:r>
              <a:rPr lang="zh-TW" altLang="en-US" sz="3200" dirty="0" smtClean="0">
                <a:solidFill>
                  <a:schemeClr val="tx1"/>
                </a:solidFill>
              </a:rPr>
              <a:t>幅度</a:t>
            </a:r>
            <a:r>
              <a:rPr lang="en-US" altLang="zh-TW" sz="3200" dirty="0" smtClean="0">
                <a:solidFill>
                  <a:schemeClr val="tx1"/>
                </a:solidFill>
              </a:rPr>
              <a:t/>
            </a:r>
            <a:br>
              <a:rPr lang="en-US" altLang="zh-TW" sz="3200" dirty="0" smtClean="0">
                <a:solidFill>
                  <a:schemeClr val="tx1"/>
                </a:solidFill>
              </a:rPr>
            </a:br>
            <a:r>
              <a:rPr lang="zh-TW" altLang="en-US" sz="3200" dirty="0" smtClean="0">
                <a:solidFill>
                  <a:schemeClr val="tx1"/>
                </a:solidFill>
              </a:rPr>
              <a:t>伍、查詢他校</a:t>
            </a:r>
            <a:r>
              <a:rPr lang="en-US" altLang="zh-TW" sz="3200" dirty="0" smtClean="0">
                <a:solidFill>
                  <a:schemeClr val="tx1"/>
                </a:solidFill>
              </a:rPr>
              <a:t>(</a:t>
            </a:r>
            <a:r>
              <a:rPr lang="zh-TW" altLang="en-US" sz="3200" dirty="0" smtClean="0">
                <a:solidFill>
                  <a:schemeClr val="tx1"/>
                </a:solidFill>
              </a:rPr>
              <a:t>非都會地區國立大學</a:t>
            </a:r>
            <a:r>
              <a:rPr lang="en-US" altLang="zh-TW" sz="3200" dirty="0" smtClean="0">
                <a:solidFill>
                  <a:schemeClr val="tx1"/>
                </a:solidFill>
              </a:rPr>
              <a:t>)</a:t>
            </a:r>
            <a:r>
              <a:rPr lang="zh-TW" altLang="en-US" sz="3200" dirty="0" smtClean="0">
                <a:solidFill>
                  <a:schemeClr val="tx1"/>
                </a:solidFill>
              </a:rPr>
              <a:t>住宿收費金額比較</a:t>
            </a:r>
            <a:endParaRPr lang="zh-TW" altLang="en-US" sz="3200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3" name="標題 1"/>
          <p:cNvSpPr txBox="1">
            <a:spLocks/>
          </p:cNvSpPr>
          <p:nvPr/>
        </p:nvSpPr>
        <p:spPr>
          <a:xfrm>
            <a:off x="1845209" y="673608"/>
            <a:ext cx="7475083" cy="87172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20000"/>
              </a:lnSpc>
            </a:pPr>
            <a:r>
              <a:rPr lang="zh-TW" altLang="en-US" dirty="0" smtClean="0">
                <a:solidFill>
                  <a:schemeClr val="tx1"/>
                </a:solidFill>
                <a:latin typeface="+mn-ea"/>
                <a:ea typeface="+mn-ea"/>
              </a:rPr>
              <a:t>學生宿舍住宿費調整理由與建議</a:t>
            </a:r>
            <a:endParaRPr lang="zh-TW" altLang="en-US" dirty="0">
              <a:solidFill>
                <a:schemeClr val="tx1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33904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625006" y="280416"/>
            <a:ext cx="6299538" cy="551688"/>
          </a:xfrm>
        </p:spPr>
        <p:txBody>
          <a:bodyPr>
            <a:noAutofit/>
          </a:bodyPr>
          <a:lstStyle/>
          <a:p>
            <a:pPr algn="ctr"/>
            <a:r>
              <a:rPr lang="zh-TW" altLang="en-US" sz="2600" u="sng" dirty="0" smtClean="0">
                <a:solidFill>
                  <a:schemeClr val="tx1"/>
                </a:solidFill>
                <a:latin typeface="+mn-ea"/>
                <a:ea typeface="+mn-ea"/>
              </a:rPr>
              <a:t>壹、學生</a:t>
            </a:r>
            <a:r>
              <a:rPr lang="zh-TW" altLang="en-US" sz="2600" u="sng" dirty="0">
                <a:solidFill>
                  <a:schemeClr val="tx1"/>
                </a:solidFill>
                <a:latin typeface="+mn-ea"/>
                <a:ea typeface="+mn-ea"/>
              </a:rPr>
              <a:t>宿舍重建基金</a:t>
            </a:r>
            <a:r>
              <a:rPr lang="en-US" altLang="zh-TW" sz="2600" u="sng" dirty="0">
                <a:solidFill>
                  <a:schemeClr val="tx1"/>
                </a:solidFill>
                <a:latin typeface="+mn-ea"/>
                <a:ea typeface="+mn-ea"/>
              </a:rPr>
              <a:t>(</a:t>
            </a:r>
            <a:r>
              <a:rPr lang="zh-TW" altLang="en-US" sz="2600" u="sng" dirty="0">
                <a:solidFill>
                  <a:schemeClr val="tx1"/>
                </a:solidFill>
                <a:latin typeface="+mn-ea"/>
                <a:ea typeface="+mn-ea"/>
              </a:rPr>
              <a:t>折舊攤提</a:t>
            </a:r>
            <a:r>
              <a:rPr lang="en-US" altLang="zh-TW" sz="2600" u="sng" dirty="0">
                <a:solidFill>
                  <a:schemeClr val="tx1"/>
                </a:solidFill>
                <a:latin typeface="+mn-ea"/>
                <a:ea typeface="+mn-ea"/>
              </a:rPr>
              <a:t>)</a:t>
            </a:r>
            <a:r>
              <a:rPr lang="zh-TW" altLang="en-US" sz="2600" u="sng" dirty="0">
                <a:solidFill>
                  <a:schemeClr val="tx1"/>
                </a:solidFill>
                <a:latin typeface="+mn-ea"/>
                <a:ea typeface="+mn-ea"/>
              </a:rPr>
              <a:t>統計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77334" y="923544"/>
            <a:ext cx="10871538" cy="578815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zh-TW" altLang="en-US" dirty="0">
                <a:solidFill>
                  <a:schemeClr val="tx1"/>
                </a:solidFill>
                <a:latin typeface="+mn-ea"/>
              </a:rPr>
              <a:t>一、碩博士班宿舍：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(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以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A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、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B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、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C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、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D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棟為基準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)</a:t>
            </a:r>
          </a:p>
          <a:p>
            <a:pPr marL="0" indent="0">
              <a:buNone/>
            </a:pPr>
            <a:r>
              <a:rPr lang="en-US" altLang="zh-TW" dirty="0" smtClean="0">
                <a:solidFill>
                  <a:schemeClr val="tx1"/>
                </a:solidFill>
                <a:latin typeface="+mn-ea"/>
              </a:rPr>
              <a:t> (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一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)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總造價：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291,500,000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元。</a:t>
            </a:r>
          </a:p>
          <a:p>
            <a:pPr marL="0" indent="0">
              <a:buNone/>
            </a:pPr>
            <a:r>
              <a:rPr lang="zh-TW" altLang="en-US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(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二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)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床位數：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1120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床。</a:t>
            </a:r>
          </a:p>
          <a:p>
            <a:pPr marL="0" indent="0">
              <a:buNone/>
            </a:pPr>
            <a:r>
              <a:rPr lang="zh-TW" altLang="en-US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(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三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)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單位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(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床位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)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造價：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260,268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元。</a:t>
            </a:r>
          </a:p>
          <a:p>
            <a:pPr marL="0" indent="0">
              <a:buNone/>
            </a:pPr>
            <a:r>
              <a:rPr lang="zh-TW" altLang="en-US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(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四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)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每年分擔重建基金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(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折舊攤提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)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：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6,506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元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(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參考興建第三期學生宿舍折舊成本攤提計算方式，以使用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40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年計算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)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。</a:t>
            </a:r>
          </a:p>
          <a:p>
            <a:pPr marL="0" indent="0">
              <a:buNone/>
            </a:pPr>
            <a:r>
              <a:rPr lang="zh-TW" altLang="en-US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(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五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)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每學期分擔重建基金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(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折舊攤提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)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：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3,253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元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(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現住宿收費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6,800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元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)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。</a:t>
            </a:r>
          </a:p>
          <a:p>
            <a:pPr marL="0" indent="0">
              <a:buNone/>
            </a:pPr>
            <a:r>
              <a:rPr lang="zh-TW" altLang="en-US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(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六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)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以碩博士班宿舍現有總共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1187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床計算，每年應攤提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7,722,622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元，約佔總收入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16,143,200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元之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48%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。</a:t>
            </a:r>
          </a:p>
          <a:p>
            <a:pPr marL="0" indent="0">
              <a:buNone/>
            </a:pPr>
            <a:r>
              <a:rPr lang="zh-TW" altLang="en-US" dirty="0" smtClean="0">
                <a:solidFill>
                  <a:schemeClr val="tx1"/>
                </a:solidFill>
                <a:latin typeface="+mn-ea"/>
              </a:rPr>
              <a:t>二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、學士班宿舍：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(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以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A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、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B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棟為基準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)</a:t>
            </a:r>
          </a:p>
          <a:p>
            <a:pPr marL="0" indent="0">
              <a:buNone/>
            </a:pPr>
            <a:r>
              <a:rPr lang="en-US" altLang="zh-TW" dirty="0">
                <a:solidFill>
                  <a:schemeClr val="tx1"/>
                </a:solidFill>
                <a:latin typeface="+mn-ea"/>
              </a:rPr>
              <a:t> (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一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)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總造價：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395,514,309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元。</a:t>
            </a:r>
          </a:p>
          <a:p>
            <a:pPr marL="0" indent="0">
              <a:buNone/>
            </a:pPr>
            <a:r>
              <a:rPr lang="zh-TW" altLang="en-US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(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二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)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床位數：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1024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床。</a:t>
            </a:r>
          </a:p>
          <a:p>
            <a:pPr marL="0" indent="0">
              <a:buNone/>
            </a:pPr>
            <a:r>
              <a:rPr lang="zh-TW" altLang="en-US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(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三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)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單位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(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床位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)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造價：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386,244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元。</a:t>
            </a:r>
          </a:p>
          <a:p>
            <a:pPr marL="0" indent="0">
              <a:buNone/>
            </a:pPr>
            <a:r>
              <a:rPr lang="zh-TW" altLang="en-US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(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四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)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每年分擔重建基金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(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折舊攤提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)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：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9,656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元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(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參考興建第三期學生宿舍折舊成本攤提計算方式，以使用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40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年計算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)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。</a:t>
            </a:r>
          </a:p>
          <a:p>
            <a:pPr marL="0" indent="0">
              <a:buNone/>
            </a:pPr>
            <a:r>
              <a:rPr lang="zh-TW" altLang="en-US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(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五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)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每學期分擔重建基金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(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折舊攤提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)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：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4,828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元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(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現住宿收費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7,100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元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)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。</a:t>
            </a:r>
          </a:p>
          <a:p>
            <a:pPr marL="0" indent="0">
              <a:buNone/>
            </a:pPr>
            <a:r>
              <a:rPr lang="zh-TW" altLang="en-US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(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六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)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以學士班宿舍現有總共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2548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床計算，每年應攤提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24,603,488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元，約佔總收入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36,181,600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元之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68%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。</a:t>
            </a:r>
          </a:p>
          <a:p>
            <a:pPr marL="0" indent="0">
              <a:buNone/>
            </a:pPr>
            <a:r>
              <a:rPr lang="zh-TW" altLang="en-US" dirty="0" smtClean="0">
                <a:solidFill>
                  <a:schemeClr val="tx1"/>
                </a:solidFill>
                <a:latin typeface="+mn-ea"/>
              </a:rPr>
              <a:t>三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、合計每年應攤提金額為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32,326,110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元，約佔總收入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52,324,800</a:t>
            </a:r>
            <a:r>
              <a:rPr lang="zh-TW" altLang="en-US" dirty="0">
                <a:solidFill>
                  <a:schemeClr val="tx1"/>
                </a:solidFill>
                <a:latin typeface="+mn-ea"/>
              </a:rPr>
              <a:t>元之</a:t>
            </a:r>
            <a:r>
              <a:rPr lang="en-US" altLang="zh-TW" dirty="0">
                <a:solidFill>
                  <a:schemeClr val="tx1"/>
                </a:solidFill>
                <a:latin typeface="+mn-ea"/>
              </a:rPr>
              <a:t>62%</a:t>
            </a:r>
            <a:r>
              <a:rPr lang="zh-TW" altLang="en-US" dirty="0" smtClean="0">
                <a:solidFill>
                  <a:schemeClr val="tx1"/>
                </a:solidFill>
                <a:latin typeface="+mn-ea"/>
              </a:rPr>
              <a:t>。</a:t>
            </a:r>
            <a:endParaRPr lang="en-US" altLang="zh-TW" dirty="0" smtClean="0">
              <a:solidFill>
                <a:schemeClr val="tx1"/>
              </a:solidFill>
              <a:latin typeface="+mn-ea"/>
            </a:endParaRPr>
          </a:p>
          <a:p>
            <a:pPr marL="0" indent="0">
              <a:buNone/>
            </a:pPr>
            <a:r>
              <a:rPr lang="zh-TW" altLang="en-US" dirty="0" smtClean="0">
                <a:solidFill>
                  <a:schemeClr val="tx1"/>
                </a:solidFill>
                <a:latin typeface="+mn-ea"/>
              </a:rPr>
              <a:t>四、</a:t>
            </a:r>
            <a:r>
              <a:rPr lang="zh-TW" altLang="en-US" b="1" dirty="0" smtClean="0">
                <a:solidFill>
                  <a:schemeClr val="tx1"/>
                </a:solidFill>
                <a:latin typeface="+mn-ea"/>
              </a:rPr>
              <a:t>目前宿舍每床收費金額扣除營運成本之後，</a:t>
            </a:r>
            <a:r>
              <a:rPr lang="zh-TW" altLang="en-US" b="1" dirty="0" smtClean="0">
                <a:solidFill>
                  <a:schemeClr val="tx1"/>
                </a:solidFill>
              </a:rPr>
              <a:t>無法到攤提目標</a:t>
            </a:r>
            <a:r>
              <a:rPr lang="zh-TW" altLang="en-US" dirty="0" smtClean="0">
                <a:solidFill>
                  <a:schemeClr val="tx1"/>
                </a:solidFill>
              </a:rPr>
              <a:t>。</a:t>
            </a:r>
            <a:endParaRPr lang="zh-TW" altLang="en-US" dirty="0">
              <a:solidFill>
                <a:schemeClr val="tx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719200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325018" y="328325"/>
            <a:ext cx="5622337" cy="489868"/>
          </a:xfrm>
        </p:spPr>
        <p:txBody>
          <a:bodyPr>
            <a:normAutofit/>
          </a:bodyPr>
          <a:lstStyle/>
          <a:p>
            <a:r>
              <a:rPr lang="zh-TW" altLang="en-US" sz="2600" u="sng" dirty="0" smtClean="0">
                <a:solidFill>
                  <a:schemeClr val="tx1"/>
                </a:solidFill>
              </a:rPr>
              <a:t>貳、宿舍</a:t>
            </a:r>
            <a:r>
              <a:rPr lang="zh-TW" altLang="en-US" sz="2600" u="sng" dirty="0">
                <a:solidFill>
                  <a:schemeClr val="tx1"/>
                </a:solidFill>
              </a:rPr>
              <a:t>建設投資與收支統計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31028" y="954256"/>
            <a:ext cx="9883987" cy="711044"/>
          </a:xfrm>
        </p:spPr>
        <p:txBody>
          <a:bodyPr>
            <a:noAutofit/>
          </a:bodyPr>
          <a:lstStyle/>
          <a:p>
            <a:pPr marL="447675" indent="-447675">
              <a:lnSpc>
                <a:spcPts val="2500"/>
              </a:lnSpc>
              <a:buNone/>
            </a:pPr>
            <a:r>
              <a:rPr lang="zh-TW" altLang="en-US" dirty="0" smtClean="0">
                <a:solidFill>
                  <a:schemeClr val="tx1"/>
                </a:solidFill>
              </a:rPr>
              <a:t>一、學生宿舍自民國</a:t>
            </a:r>
            <a:r>
              <a:rPr lang="en-US" altLang="zh-TW" dirty="0" smtClean="0">
                <a:solidFill>
                  <a:schemeClr val="tx1"/>
                </a:solidFill>
              </a:rPr>
              <a:t>80</a:t>
            </a:r>
            <a:r>
              <a:rPr lang="zh-TW" altLang="en-US" dirty="0" smtClean="0">
                <a:solidFill>
                  <a:schemeClr val="tx1"/>
                </a:solidFill>
              </a:rPr>
              <a:t>年陸續完工啟用至今已</a:t>
            </a:r>
            <a:r>
              <a:rPr lang="en-US" altLang="zh-TW" dirty="0" smtClean="0">
                <a:solidFill>
                  <a:schemeClr val="tx1"/>
                </a:solidFill>
              </a:rPr>
              <a:t>30</a:t>
            </a:r>
            <a:r>
              <a:rPr lang="zh-TW" altLang="en-US" dirty="0" smtClean="0">
                <a:solidFill>
                  <a:schemeClr val="tx1"/>
                </a:solidFill>
              </a:rPr>
              <a:t>年，建築物使用已達到壽命週期大規模修繕階段，統計</a:t>
            </a:r>
            <a:r>
              <a:rPr lang="zh-TW" altLang="en-US" dirty="0">
                <a:solidFill>
                  <a:schemeClr val="tx1"/>
                </a:solidFill>
              </a:rPr>
              <a:t>學生宿舍近十餘年各項大型工程建設投資金額，總計約</a:t>
            </a:r>
            <a:r>
              <a:rPr lang="en-US" altLang="zh-TW" dirty="0">
                <a:solidFill>
                  <a:schemeClr val="tx1"/>
                </a:solidFill>
              </a:rPr>
              <a:t>1</a:t>
            </a:r>
            <a:r>
              <a:rPr lang="zh-TW" altLang="en-US" dirty="0">
                <a:solidFill>
                  <a:schemeClr val="tx1"/>
                </a:solidFill>
              </a:rPr>
              <a:t>億</a:t>
            </a:r>
            <a:r>
              <a:rPr lang="en-US" altLang="zh-TW" dirty="0">
                <a:solidFill>
                  <a:schemeClr val="tx1"/>
                </a:solidFill>
              </a:rPr>
              <a:t>6,277</a:t>
            </a:r>
            <a:r>
              <a:rPr lang="zh-TW" altLang="en-US" dirty="0">
                <a:solidFill>
                  <a:schemeClr val="tx1"/>
                </a:solidFill>
              </a:rPr>
              <a:t>萬</a:t>
            </a:r>
            <a:r>
              <a:rPr lang="zh-TW" altLang="en-US" dirty="0" smtClean="0">
                <a:solidFill>
                  <a:schemeClr val="tx1"/>
                </a:solidFill>
              </a:rPr>
              <a:t>元：</a:t>
            </a:r>
            <a:endParaRPr lang="zh-TW" altLang="en-US" dirty="0">
              <a:solidFill>
                <a:schemeClr val="tx1"/>
              </a:solidFill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4308770"/>
              </p:ext>
            </p:extLst>
          </p:nvPr>
        </p:nvGraphicFramePr>
        <p:xfrm>
          <a:off x="1091891" y="1673349"/>
          <a:ext cx="4842564" cy="496519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02768">
                  <a:extLst>
                    <a:ext uri="{9D8B030D-6E8A-4147-A177-3AD203B41FA5}">
                      <a16:colId xmlns:a16="http://schemas.microsoft.com/office/drawing/2014/main" val="2018457154"/>
                    </a:ext>
                  </a:extLst>
                </a:gridCol>
                <a:gridCol w="1082936">
                  <a:extLst>
                    <a:ext uri="{9D8B030D-6E8A-4147-A177-3AD203B41FA5}">
                      <a16:colId xmlns:a16="http://schemas.microsoft.com/office/drawing/2014/main" val="988712503"/>
                    </a:ext>
                  </a:extLst>
                </a:gridCol>
                <a:gridCol w="1951328">
                  <a:extLst>
                    <a:ext uri="{9D8B030D-6E8A-4147-A177-3AD203B41FA5}">
                      <a16:colId xmlns:a16="http://schemas.microsoft.com/office/drawing/2014/main" val="3843343660"/>
                    </a:ext>
                  </a:extLst>
                </a:gridCol>
                <a:gridCol w="316707">
                  <a:extLst>
                    <a:ext uri="{9D8B030D-6E8A-4147-A177-3AD203B41FA5}">
                      <a16:colId xmlns:a16="http://schemas.microsoft.com/office/drawing/2014/main" val="2851786108"/>
                    </a:ext>
                  </a:extLst>
                </a:gridCol>
                <a:gridCol w="572118">
                  <a:extLst>
                    <a:ext uri="{9D8B030D-6E8A-4147-A177-3AD203B41FA5}">
                      <a16:colId xmlns:a16="http://schemas.microsoft.com/office/drawing/2014/main" val="926039175"/>
                    </a:ext>
                  </a:extLst>
                </a:gridCol>
                <a:gridCol w="316707">
                  <a:extLst>
                    <a:ext uri="{9D8B030D-6E8A-4147-A177-3AD203B41FA5}">
                      <a16:colId xmlns:a16="http://schemas.microsoft.com/office/drawing/2014/main" val="3492709604"/>
                    </a:ext>
                  </a:extLst>
                </a:gridCol>
              </a:tblGrid>
              <a:tr h="261326"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學生宿舍</a:t>
                      </a:r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97</a:t>
                      </a:r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年至</a:t>
                      </a:r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110</a:t>
                      </a:r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年大型整修項目統計表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9175098"/>
                  </a:ext>
                </a:extLst>
              </a:tr>
              <a:tr h="261326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年度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>
                          <a:solidFill>
                            <a:schemeClr val="tx1"/>
                          </a:solidFill>
                          <a:effectLst/>
                        </a:rPr>
                        <a:t>宿舍類別</a:t>
                      </a:r>
                      <a:endParaRPr lang="zh-TW" altLang="en-US" sz="1000" b="0" i="0" u="none" strike="noStrike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>
                          <a:solidFill>
                            <a:schemeClr val="tx1"/>
                          </a:solidFill>
                          <a:effectLst/>
                        </a:rPr>
                        <a:t>整修項目</a:t>
                      </a:r>
                      <a:endParaRPr lang="zh-TW" altLang="en-US" sz="1000" b="0" i="0" u="none" strike="noStrike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000" u="none" strike="noStrike">
                          <a:solidFill>
                            <a:schemeClr val="tx1"/>
                          </a:solidFill>
                          <a:effectLst/>
                        </a:rPr>
                        <a:t>金額</a:t>
                      </a:r>
                      <a:endParaRPr lang="zh-TW" altLang="en-US" sz="1000" b="0" i="0" u="none" strike="noStrike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08124256"/>
                  </a:ext>
                </a:extLst>
              </a:tr>
              <a:tr h="261326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97</a:t>
                      </a:r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年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學士班宿舍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冷氣機採購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r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約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2055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萬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62578983"/>
                  </a:ext>
                </a:extLst>
              </a:tr>
              <a:tr h="26132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更換節能燈具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79237103"/>
                  </a:ext>
                </a:extLst>
              </a:tr>
              <a:tr h="261326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98</a:t>
                      </a:r>
                      <a:r>
                        <a:rPr lang="zh-TW" altLang="en-US" sz="1000" u="none" strike="noStrike">
                          <a:solidFill>
                            <a:schemeClr val="tx1"/>
                          </a:solidFill>
                          <a:effectLst/>
                        </a:rPr>
                        <a:t>年</a:t>
                      </a:r>
                      <a:endParaRPr lang="zh-TW" altLang="en-US" sz="1000" b="0" i="0" u="none" strike="noStrike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碩博士班宿舍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>
                          <a:solidFill>
                            <a:schemeClr val="tx1"/>
                          </a:solidFill>
                          <a:effectLst/>
                        </a:rPr>
                        <a:t>塑膠地板更換</a:t>
                      </a:r>
                      <a:endParaRPr lang="zh-TW" altLang="en-US" sz="1000" b="0" i="0" u="none" strike="noStrike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約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452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萬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5508084"/>
                  </a:ext>
                </a:extLst>
              </a:tr>
              <a:tr h="261326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100</a:t>
                      </a:r>
                      <a:r>
                        <a:rPr lang="zh-TW" altLang="en-US" sz="1000" u="none" strike="noStrike">
                          <a:solidFill>
                            <a:schemeClr val="tx1"/>
                          </a:solidFill>
                          <a:effectLst/>
                        </a:rPr>
                        <a:t>年</a:t>
                      </a:r>
                      <a:endParaRPr lang="zh-TW" altLang="en-US" sz="1000" b="0" i="0" u="none" strike="noStrike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學士班宿舍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>
                          <a:solidFill>
                            <a:schemeClr val="tx1"/>
                          </a:solidFill>
                          <a:effectLst/>
                        </a:rPr>
                        <a:t>電表更新</a:t>
                      </a:r>
                      <a:endParaRPr lang="zh-TW" altLang="en-US" sz="1000" b="0" i="0" u="none" strike="noStrike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約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159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萬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65762506"/>
                  </a:ext>
                </a:extLst>
              </a:tr>
              <a:tr h="261326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101</a:t>
                      </a:r>
                      <a:r>
                        <a:rPr lang="zh-TW" altLang="en-US" sz="1000" u="none" strike="noStrike">
                          <a:solidFill>
                            <a:schemeClr val="tx1"/>
                          </a:solidFill>
                          <a:effectLst/>
                        </a:rPr>
                        <a:t>年</a:t>
                      </a:r>
                      <a:endParaRPr lang="zh-TW" altLang="en-US" sz="1000" b="0" i="0" u="none" strike="noStrike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3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碩博士班宿舍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電力改善工程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3">
                  <a:txBody>
                    <a:bodyPr/>
                    <a:lstStyle/>
                    <a:p>
                      <a:pPr algn="r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約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4172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3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萬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68659675"/>
                  </a:ext>
                </a:extLst>
              </a:tr>
              <a:tr h="26132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冷氣機採購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3049452"/>
                  </a:ext>
                </a:extLst>
              </a:tr>
              <a:tr h="26132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>
                          <a:solidFill>
                            <a:schemeClr val="tx1"/>
                          </a:solidFill>
                          <a:effectLst/>
                        </a:rPr>
                        <a:t>大陽能熱泵系統</a:t>
                      </a:r>
                      <a:endParaRPr lang="zh-TW" altLang="en-US" sz="1000" b="0" i="0" u="none" strike="noStrike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73085456"/>
                  </a:ext>
                </a:extLst>
              </a:tr>
              <a:tr h="261326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102</a:t>
                      </a:r>
                      <a:r>
                        <a:rPr lang="zh-TW" altLang="en-US" sz="1000" u="none" strike="noStrike">
                          <a:solidFill>
                            <a:schemeClr val="tx1"/>
                          </a:solidFill>
                          <a:effectLst/>
                        </a:rPr>
                        <a:t>年</a:t>
                      </a:r>
                      <a:endParaRPr lang="zh-TW" altLang="en-US" sz="1000" b="0" i="0" u="none" strike="noStrike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碩博士班宿舍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大陽能熱泵系統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約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184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萬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03260315"/>
                  </a:ext>
                </a:extLst>
              </a:tr>
              <a:tr h="261326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103</a:t>
                      </a:r>
                      <a:r>
                        <a:rPr lang="zh-TW" altLang="en-US" sz="1000" u="none" strike="noStrike">
                          <a:solidFill>
                            <a:schemeClr val="tx1"/>
                          </a:solidFill>
                          <a:effectLst/>
                        </a:rPr>
                        <a:t>年</a:t>
                      </a:r>
                      <a:endParaRPr lang="zh-TW" altLang="en-US" sz="1000" b="0" i="0" u="none" strike="noStrike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>
                          <a:solidFill>
                            <a:schemeClr val="tx1"/>
                          </a:solidFill>
                          <a:effectLst/>
                        </a:rPr>
                        <a:t>碩博士班宿舍</a:t>
                      </a:r>
                      <a:endParaRPr lang="zh-TW" altLang="en-US" sz="1000" b="0" i="0" u="none" strike="noStrike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大陽能熱泵系統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r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約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507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萬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7846742"/>
                  </a:ext>
                </a:extLst>
              </a:tr>
              <a:tr h="26132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>
                          <a:solidFill>
                            <a:schemeClr val="tx1"/>
                          </a:solidFill>
                          <a:effectLst/>
                        </a:rPr>
                        <a:t>學士班宿舍</a:t>
                      </a:r>
                      <a:endParaRPr lang="zh-TW" altLang="en-US" sz="1000" b="0" i="0" u="none" strike="noStrike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改善寢室環境設施工程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11636622"/>
                  </a:ext>
                </a:extLst>
              </a:tr>
              <a:tr h="261326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104</a:t>
                      </a:r>
                      <a:r>
                        <a:rPr lang="zh-TW" altLang="en-US" sz="1000" u="none" strike="noStrike">
                          <a:solidFill>
                            <a:schemeClr val="tx1"/>
                          </a:solidFill>
                          <a:effectLst/>
                        </a:rPr>
                        <a:t>年</a:t>
                      </a:r>
                      <a:endParaRPr lang="zh-TW" altLang="en-US" sz="1000" b="0" i="0" u="none" strike="noStrike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>
                          <a:solidFill>
                            <a:schemeClr val="tx1"/>
                          </a:solidFill>
                          <a:effectLst/>
                        </a:rPr>
                        <a:t>碩博士班宿舍</a:t>
                      </a:r>
                      <a:endParaRPr lang="zh-TW" altLang="en-US" sz="1000" b="0" i="0" u="none" strike="noStrike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大陽能熱泵系統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4">
                  <a:txBody>
                    <a:bodyPr/>
                    <a:lstStyle/>
                    <a:p>
                      <a:pPr algn="r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約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3507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4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萬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90918762"/>
                  </a:ext>
                </a:extLst>
              </a:tr>
              <a:tr h="26132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>
                          <a:solidFill>
                            <a:schemeClr val="tx1"/>
                          </a:solidFill>
                          <a:effectLst/>
                        </a:rPr>
                        <a:t>學士班宿舍</a:t>
                      </a:r>
                      <a:endParaRPr lang="zh-TW" altLang="en-US" sz="1000" b="0" i="0" u="none" strike="noStrike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大陽能熱泵系統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08969898"/>
                  </a:ext>
                </a:extLst>
              </a:tr>
              <a:tr h="26132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改善寢室環境設施工程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98758663"/>
                  </a:ext>
                </a:extLst>
              </a:tr>
              <a:tr h="26132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電梯更新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99721695"/>
                  </a:ext>
                </a:extLst>
              </a:tr>
              <a:tr h="261326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105</a:t>
                      </a:r>
                      <a:r>
                        <a:rPr lang="zh-TW" altLang="en-US" sz="1000" u="none" strike="noStrike">
                          <a:solidFill>
                            <a:schemeClr val="tx1"/>
                          </a:solidFill>
                          <a:effectLst/>
                        </a:rPr>
                        <a:t>年</a:t>
                      </a:r>
                      <a:endParaRPr lang="zh-TW" altLang="en-US" sz="1000" b="0" i="0" u="none" strike="noStrike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>
                          <a:solidFill>
                            <a:schemeClr val="tx1"/>
                          </a:solidFill>
                          <a:effectLst/>
                        </a:rPr>
                        <a:t>碩博士班宿舍</a:t>
                      </a:r>
                      <a:endParaRPr lang="zh-TW" altLang="en-US" sz="1000" b="0" i="0" u="none" strike="noStrike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大陽能熱泵系統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3">
                  <a:txBody>
                    <a:bodyPr/>
                    <a:lstStyle/>
                    <a:p>
                      <a:pPr algn="r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約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1184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3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萬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96747602"/>
                  </a:ext>
                </a:extLst>
              </a:tr>
              <a:tr h="26132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>
                          <a:solidFill>
                            <a:schemeClr val="tx1"/>
                          </a:solidFill>
                          <a:effectLst/>
                        </a:rPr>
                        <a:t>學士班宿舍</a:t>
                      </a:r>
                      <a:endParaRPr lang="zh-TW" altLang="en-US" sz="1000" b="0" i="0" u="none" strike="noStrike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大陽能熱泵系統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640693"/>
                  </a:ext>
                </a:extLst>
              </a:tr>
              <a:tr h="26132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改善寢室環境設施工程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1783718"/>
                  </a:ext>
                </a:extLst>
              </a:tr>
            </a:tbl>
          </a:graphicData>
        </a:graphic>
      </p:graphicFrame>
      <p:graphicFrame>
        <p:nvGraphicFramePr>
          <p:cNvPr id="10" name="表格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0715668"/>
              </p:ext>
            </p:extLst>
          </p:nvPr>
        </p:nvGraphicFramePr>
        <p:xfrm>
          <a:off x="6322259" y="1673349"/>
          <a:ext cx="4842564" cy="496519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00205">
                  <a:extLst>
                    <a:ext uri="{9D8B030D-6E8A-4147-A177-3AD203B41FA5}">
                      <a16:colId xmlns:a16="http://schemas.microsoft.com/office/drawing/2014/main" val="3664621762"/>
                    </a:ext>
                  </a:extLst>
                </a:gridCol>
                <a:gridCol w="1091282">
                  <a:extLst>
                    <a:ext uri="{9D8B030D-6E8A-4147-A177-3AD203B41FA5}">
                      <a16:colId xmlns:a16="http://schemas.microsoft.com/office/drawing/2014/main" val="1068895302"/>
                    </a:ext>
                  </a:extLst>
                </a:gridCol>
                <a:gridCol w="1950666">
                  <a:extLst>
                    <a:ext uri="{9D8B030D-6E8A-4147-A177-3AD203B41FA5}">
                      <a16:colId xmlns:a16="http://schemas.microsoft.com/office/drawing/2014/main" val="2627816613"/>
                    </a:ext>
                  </a:extLst>
                </a:gridCol>
                <a:gridCol w="313744">
                  <a:extLst>
                    <a:ext uri="{9D8B030D-6E8A-4147-A177-3AD203B41FA5}">
                      <a16:colId xmlns:a16="http://schemas.microsoft.com/office/drawing/2014/main" val="1069383375"/>
                    </a:ext>
                  </a:extLst>
                </a:gridCol>
                <a:gridCol w="572923">
                  <a:extLst>
                    <a:ext uri="{9D8B030D-6E8A-4147-A177-3AD203B41FA5}">
                      <a16:colId xmlns:a16="http://schemas.microsoft.com/office/drawing/2014/main" val="1812601432"/>
                    </a:ext>
                  </a:extLst>
                </a:gridCol>
                <a:gridCol w="313744">
                  <a:extLst>
                    <a:ext uri="{9D8B030D-6E8A-4147-A177-3AD203B41FA5}">
                      <a16:colId xmlns:a16="http://schemas.microsoft.com/office/drawing/2014/main" val="2842439225"/>
                    </a:ext>
                  </a:extLst>
                </a:gridCol>
              </a:tblGrid>
              <a:tr h="261326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106</a:t>
                      </a:r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年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>
                          <a:solidFill>
                            <a:schemeClr val="tx1"/>
                          </a:solidFill>
                          <a:effectLst/>
                        </a:rPr>
                        <a:t>學士班宿舍</a:t>
                      </a:r>
                      <a:endParaRPr lang="zh-TW" altLang="en-US" sz="1000" b="0" i="0" u="none" strike="noStrike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大陽能熱泵系統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約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524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6144" marR="6144" marT="6144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萬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76931169"/>
                  </a:ext>
                </a:extLst>
              </a:tr>
              <a:tr h="261326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107</a:t>
                      </a:r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年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碩博士班宿舍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>
                          <a:solidFill>
                            <a:schemeClr val="tx1"/>
                          </a:solidFill>
                          <a:effectLst/>
                        </a:rPr>
                        <a:t>安全監控系統</a:t>
                      </a:r>
                      <a:endParaRPr lang="zh-TW" altLang="en-US" sz="1000" b="0" i="0" u="none" strike="noStrike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3">
                  <a:txBody>
                    <a:bodyPr/>
                    <a:lstStyle/>
                    <a:p>
                      <a:pPr algn="r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約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614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6144" marR="6144" marT="6144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3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萬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47479840"/>
                  </a:ext>
                </a:extLst>
              </a:tr>
              <a:tr h="26132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學士班宿舍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大陽能熱泵系統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791172"/>
                  </a:ext>
                </a:extLst>
              </a:tr>
              <a:tr h="26132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安全監控系統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1440264"/>
                  </a:ext>
                </a:extLst>
              </a:tr>
              <a:tr h="261326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108</a:t>
                      </a:r>
                      <a:r>
                        <a:rPr lang="zh-TW" altLang="en-US" sz="1000" u="none" strike="noStrike">
                          <a:solidFill>
                            <a:schemeClr val="tx1"/>
                          </a:solidFill>
                          <a:effectLst/>
                        </a:rPr>
                        <a:t>年</a:t>
                      </a:r>
                      <a:endParaRPr lang="zh-TW" altLang="en-US" sz="1000" b="0" i="0" u="none" strike="noStrike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碩博士班宿舍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大陽能熱泵系統後續維護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4">
                  <a:txBody>
                    <a:bodyPr/>
                    <a:lstStyle/>
                    <a:p>
                      <a:pPr algn="r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約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1031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6144" marR="6144" marT="6144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4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萬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07349015"/>
                  </a:ext>
                </a:extLst>
              </a:tr>
              <a:tr h="26132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冷氣機維修保養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4275573"/>
                  </a:ext>
                </a:extLst>
              </a:tr>
              <a:tr h="26132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學士班宿舍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大陽能熱泵系統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87791606"/>
                  </a:ext>
                </a:extLst>
              </a:tr>
              <a:tr h="26132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A</a:t>
                      </a:r>
                      <a:r>
                        <a:rPr lang="zh-TW" altLang="en-US" sz="1000" u="none" strike="noStrike">
                          <a:solidFill>
                            <a:schemeClr val="tx1"/>
                          </a:solidFill>
                          <a:effectLst/>
                        </a:rPr>
                        <a:t>棟</a:t>
                      </a:r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r>
                        <a:rPr lang="zh-TW" altLang="en-US" sz="1000" u="none" strike="noStrike">
                          <a:solidFill>
                            <a:schemeClr val="tx1"/>
                          </a:solidFill>
                          <a:effectLst/>
                        </a:rPr>
                        <a:t>至</a:t>
                      </a:r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r>
                        <a:rPr lang="zh-TW" altLang="en-US" sz="1000" u="none" strike="noStrike">
                          <a:solidFill>
                            <a:schemeClr val="tx1"/>
                          </a:solidFill>
                          <a:effectLst/>
                        </a:rPr>
                        <a:t>樓浴廁更新</a:t>
                      </a:r>
                      <a:endParaRPr lang="zh-TW" altLang="en-US" sz="1000" b="0" i="0" u="none" strike="noStrike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0113463"/>
                  </a:ext>
                </a:extLst>
              </a:tr>
              <a:tr h="261326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109</a:t>
                      </a:r>
                      <a:r>
                        <a:rPr lang="zh-TW" altLang="en-US" sz="1000" u="none" strike="noStrike">
                          <a:solidFill>
                            <a:schemeClr val="tx1"/>
                          </a:solidFill>
                          <a:effectLst/>
                        </a:rPr>
                        <a:t>年</a:t>
                      </a:r>
                      <a:endParaRPr lang="zh-TW" altLang="en-US" sz="1000" b="0" i="0" u="none" strike="noStrike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碩博士班宿舍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大陽能熱泵系統後續維護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4">
                  <a:txBody>
                    <a:bodyPr/>
                    <a:lstStyle/>
                    <a:p>
                      <a:pPr algn="r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約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997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6144" marR="6144" marT="6144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4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萬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12654021"/>
                  </a:ext>
                </a:extLst>
              </a:tr>
              <a:tr h="26132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學士班宿舍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大陽能熱泵系統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9174245"/>
                  </a:ext>
                </a:extLst>
              </a:tr>
              <a:tr h="26132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B</a:t>
                      </a:r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棟</a:t>
                      </a:r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至</a:t>
                      </a:r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樓浴廁更新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9833493"/>
                  </a:ext>
                </a:extLst>
              </a:tr>
              <a:tr h="26132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冷氣機維修保養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1111442"/>
                  </a:ext>
                </a:extLst>
              </a:tr>
              <a:tr h="261326">
                <a:tc rowSpan="6"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110</a:t>
                      </a:r>
                      <a:r>
                        <a:rPr lang="zh-TW" altLang="en-US" sz="1000" u="none" strike="noStrike">
                          <a:solidFill>
                            <a:schemeClr val="tx1"/>
                          </a:solidFill>
                          <a:effectLst/>
                        </a:rPr>
                        <a:t>年</a:t>
                      </a:r>
                      <a:endParaRPr lang="zh-TW" altLang="en-US" sz="1000" b="0" i="0" u="none" strike="noStrike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>
                          <a:solidFill>
                            <a:schemeClr val="tx1"/>
                          </a:solidFill>
                          <a:effectLst/>
                        </a:rPr>
                        <a:t>碩博士班宿舍</a:t>
                      </a:r>
                      <a:endParaRPr lang="zh-TW" altLang="en-US" sz="1000" b="0" i="0" u="none" strike="noStrike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棟內安全監控系統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6">
                  <a:txBody>
                    <a:bodyPr/>
                    <a:lstStyle/>
                    <a:p>
                      <a:pPr algn="r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約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6"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891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6144" marR="6144" marT="6144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6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萬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78522548"/>
                  </a:ext>
                </a:extLst>
              </a:tr>
              <a:tr h="26132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冷氣機更新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21281630"/>
                  </a:ext>
                </a:extLst>
              </a:tr>
              <a:tr h="26132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>
                          <a:solidFill>
                            <a:schemeClr val="tx1"/>
                          </a:solidFill>
                          <a:effectLst/>
                        </a:rPr>
                        <a:t>學士班宿舍</a:t>
                      </a:r>
                      <a:endParaRPr lang="zh-TW" altLang="en-US" sz="1000" b="0" i="0" u="none" strike="noStrike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大陽能熱泵系統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3608875"/>
                  </a:ext>
                </a:extLst>
              </a:tr>
              <a:tr h="26132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加強安全設施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836082"/>
                  </a:ext>
                </a:extLst>
              </a:tr>
              <a:tr h="26132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棟內安全監控系統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9909707"/>
                  </a:ext>
                </a:extLst>
              </a:tr>
              <a:tr h="26132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冷氣機更新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09048877"/>
                  </a:ext>
                </a:extLst>
              </a:tr>
              <a:tr h="261326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u="none" strike="noStrike">
                          <a:solidFill>
                            <a:schemeClr val="tx1"/>
                          </a:solidFill>
                          <a:effectLst/>
                        </a:rPr>
                        <a:t>合計</a:t>
                      </a:r>
                      <a:endParaRPr lang="zh-TW" altLang="en-US" sz="1000" b="0" i="0" u="none" strike="noStrike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>
                          <a:solidFill>
                            <a:schemeClr val="tx1"/>
                          </a:solidFill>
                          <a:effectLst/>
                        </a:rPr>
                        <a:t>　</a:t>
                      </a:r>
                      <a:endParaRPr lang="zh-TW" altLang="en-US" sz="1000" b="0" i="0" u="none" strike="noStrike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約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16277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6144" marR="6144" marT="6144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萬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144" marR="6144" marT="6144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8964424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75708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23638" y="651829"/>
            <a:ext cx="10204026" cy="463739"/>
          </a:xfrm>
        </p:spPr>
        <p:txBody>
          <a:bodyPr>
            <a:noAutofit/>
          </a:bodyPr>
          <a:lstStyle/>
          <a:p>
            <a:pPr marL="447675" indent="-447675">
              <a:lnSpc>
                <a:spcPct val="110000"/>
              </a:lnSpc>
              <a:spcBef>
                <a:spcPts val="300"/>
              </a:spcBef>
              <a:buNone/>
            </a:pPr>
            <a:r>
              <a:rPr lang="zh-TW" altLang="en-US" dirty="0" smtClean="0">
                <a:solidFill>
                  <a:schemeClr val="tx1"/>
                </a:solidFill>
              </a:rPr>
              <a:t>二、學生宿舍收支情況，雖每年管控支出後仍可保持結餘，惟不足以支應未來工程修繕所需費用：</a:t>
            </a:r>
            <a:endParaRPr lang="zh-TW" altLang="en-US" dirty="0">
              <a:solidFill>
                <a:schemeClr val="tx1"/>
              </a:solidFill>
            </a:endParaRPr>
          </a:p>
        </p:txBody>
      </p:sp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0303892"/>
              </p:ext>
            </p:extLst>
          </p:nvPr>
        </p:nvGraphicFramePr>
        <p:xfrm>
          <a:off x="1338276" y="1069856"/>
          <a:ext cx="9433356" cy="532723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45017">
                  <a:extLst>
                    <a:ext uri="{9D8B030D-6E8A-4147-A177-3AD203B41FA5}">
                      <a16:colId xmlns:a16="http://schemas.microsoft.com/office/drawing/2014/main" val="2519848660"/>
                    </a:ext>
                  </a:extLst>
                </a:gridCol>
                <a:gridCol w="1067167">
                  <a:extLst>
                    <a:ext uri="{9D8B030D-6E8A-4147-A177-3AD203B41FA5}">
                      <a16:colId xmlns:a16="http://schemas.microsoft.com/office/drawing/2014/main" val="2627520990"/>
                    </a:ext>
                  </a:extLst>
                </a:gridCol>
                <a:gridCol w="1011106">
                  <a:extLst>
                    <a:ext uri="{9D8B030D-6E8A-4147-A177-3AD203B41FA5}">
                      <a16:colId xmlns:a16="http://schemas.microsoft.com/office/drawing/2014/main" val="1908481381"/>
                    </a:ext>
                  </a:extLst>
                </a:gridCol>
                <a:gridCol w="1062172">
                  <a:extLst>
                    <a:ext uri="{9D8B030D-6E8A-4147-A177-3AD203B41FA5}">
                      <a16:colId xmlns:a16="http://schemas.microsoft.com/office/drawing/2014/main" val="2819944472"/>
                    </a:ext>
                  </a:extLst>
                </a:gridCol>
                <a:gridCol w="5647894">
                  <a:extLst>
                    <a:ext uri="{9D8B030D-6E8A-4147-A177-3AD203B41FA5}">
                      <a16:colId xmlns:a16="http://schemas.microsoft.com/office/drawing/2014/main" val="875491381"/>
                    </a:ext>
                  </a:extLst>
                </a:gridCol>
              </a:tblGrid>
              <a:tr h="313367"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學生宿舍歷年收支情況統計表</a:t>
                      </a:r>
                      <a:endParaRPr lang="zh-TW" alt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31266522"/>
                  </a:ext>
                </a:extLst>
              </a:tr>
              <a:tr h="313367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1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年度</a:t>
                      </a:r>
                      <a:endParaRPr lang="zh-TW" altLang="en-US" sz="11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1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收入</a:t>
                      </a:r>
                      <a:endParaRPr lang="zh-TW" altLang="en-US" sz="11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100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支出</a:t>
                      </a:r>
                      <a:endParaRPr lang="zh-TW" altLang="en-US" sz="1100" b="0" i="0" u="none" strike="noStrike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1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結餘</a:t>
                      </a:r>
                      <a:endParaRPr lang="zh-TW" altLang="en-US" sz="11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1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備註</a:t>
                      </a:r>
                      <a:endParaRPr lang="zh-TW" altLang="en-US" sz="11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85015657"/>
                  </a:ext>
                </a:extLst>
              </a:tr>
              <a:tr h="31336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96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</a:t>
                      </a:r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53,753,296 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</a:t>
                      </a:r>
                      <a:r>
                        <a:rPr lang="en-US" altLang="zh-TW" sz="1200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43,482,078 </a:t>
                      </a:r>
                      <a:endParaRPr lang="en-US" altLang="zh-TW" sz="1200" b="0" i="0" u="none" strike="noStrike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</a:t>
                      </a:r>
                      <a:r>
                        <a:rPr lang="en-US" altLang="zh-TW" sz="1200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10,271,218 </a:t>
                      </a:r>
                      <a:endParaRPr lang="en-US" altLang="zh-TW" sz="1200" b="0" i="0" u="none" strike="noStrike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  <a:endParaRPr lang="zh-TW" altLang="en-US" sz="1200" b="0" i="0" u="none" strike="noStrike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163883528"/>
                  </a:ext>
                </a:extLst>
              </a:tr>
              <a:tr h="31336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97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</a:t>
                      </a:r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54,187,534 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</a:t>
                      </a:r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47,456,813 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  </a:t>
                      </a:r>
                      <a:r>
                        <a:rPr lang="en-US" altLang="zh-TW" sz="1200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6,730,721 </a:t>
                      </a:r>
                      <a:endParaRPr lang="en-US" altLang="zh-TW" sz="1200" b="0" i="0" u="none" strike="noStrike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  <a:endParaRPr lang="zh-TW" altLang="en-US" sz="1200" b="0" i="0" u="none" strike="noStrike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57745294"/>
                  </a:ext>
                </a:extLst>
              </a:tr>
              <a:tr h="31336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98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</a:t>
                      </a:r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54,088,652 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</a:t>
                      </a:r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38,102,977 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</a:t>
                      </a:r>
                      <a:r>
                        <a:rPr lang="en-US" altLang="zh-TW" sz="1200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15,985,675 </a:t>
                      </a:r>
                      <a:endParaRPr lang="en-US" altLang="zh-TW" sz="1200" b="0" i="0" u="none" strike="noStrike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  <a:endParaRPr lang="zh-TW" altLang="en-US" sz="1200" b="0" i="0" u="none" strike="noStrike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43883066"/>
                  </a:ext>
                </a:extLst>
              </a:tr>
              <a:tr h="31336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99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</a:t>
                      </a:r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52,652,720 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</a:t>
                      </a:r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30,683,101 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</a:t>
                      </a:r>
                      <a:r>
                        <a:rPr lang="en-US" altLang="zh-TW" sz="1200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21,969,619 </a:t>
                      </a:r>
                      <a:endParaRPr lang="en-US" altLang="zh-TW" sz="1200" b="0" i="0" u="none" strike="noStrike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  <a:endParaRPr lang="zh-TW" alt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28249517"/>
                  </a:ext>
                </a:extLst>
              </a:tr>
              <a:tr h="31336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100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</a:t>
                      </a:r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51,137,269 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</a:t>
                      </a:r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29,934,282 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</a:t>
                      </a:r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21,202,987 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  <a:endParaRPr lang="zh-TW" alt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90389669"/>
                  </a:ext>
                </a:extLst>
              </a:tr>
              <a:tr h="31336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101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</a:t>
                      </a:r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49,351,944 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</a:t>
                      </a:r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32,402,465 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</a:t>
                      </a:r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16,949,479 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  <a:endParaRPr lang="zh-TW" altLang="en-US" sz="1200" b="0" i="0" u="none" strike="noStrike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7507321"/>
                  </a:ext>
                </a:extLst>
              </a:tr>
              <a:tr h="31336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102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</a:t>
                      </a:r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52,387,561 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</a:t>
                      </a:r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30,193,059 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</a:t>
                      </a:r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22,194,502 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節餘款保留</a:t>
                      </a:r>
                      <a:r>
                        <a:rPr lang="en-US" altLang="zh-TW" sz="9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1600</a:t>
                      </a:r>
                      <a:r>
                        <a:rPr lang="zh-TW" altLang="en-US" sz="9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萬，支應</a:t>
                      </a:r>
                      <a:r>
                        <a:rPr lang="en-US" altLang="zh-TW" sz="9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103</a:t>
                      </a:r>
                      <a:r>
                        <a:rPr lang="zh-TW" altLang="en-US" sz="9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年「學士班宿舍太陽能熱水系統」、「學士班宿舍設施改善」工程款</a:t>
                      </a:r>
                      <a:endParaRPr lang="zh-TW" alt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3806698"/>
                  </a:ext>
                </a:extLst>
              </a:tr>
              <a:tr h="31336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103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</a:t>
                      </a:r>
                      <a:r>
                        <a:rPr lang="en-US" altLang="zh-TW" sz="1200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52,668,273 </a:t>
                      </a:r>
                      <a:endParaRPr lang="en-US" altLang="zh-TW" sz="1200" b="0" i="0" u="none" strike="noStrike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</a:t>
                      </a:r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33,311,855 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</a:t>
                      </a:r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19,356,418 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節餘款保留</a:t>
                      </a:r>
                      <a:r>
                        <a:rPr lang="en-US" altLang="zh-TW" sz="9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1769</a:t>
                      </a:r>
                      <a:r>
                        <a:rPr lang="zh-TW" altLang="en-US" sz="9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萬，支應</a:t>
                      </a:r>
                      <a:r>
                        <a:rPr lang="en-US" altLang="zh-TW" sz="9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104</a:t>
                      </a:r>
                      <a:r>
                        <a:rPr lang="zh-TW" altLang="en-US" sz="9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年「學士班宿舍太陽能熱水系統」、「學士班宿舍電梯更新及設施改善」工程款</a:t>
                      </a:r>
                      <a:endParaRPr lang="zh-TW" alt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8893019"/>
                  </a:ext>
                </a:extLst>
              </a:tr>
              <a:tr h="31336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104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</a:t>
                      </a:r>
                      <a:r>
                        <a:rPr lang="en-US" altLang="zh-TW" sz="1200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51,900,316 </a:t>
                      </a:r>
                      <a:endParaRPr lang="en-US" altLang="zh-TW" sz="1200" b="0" i="0" u="none" strike="noStrike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</a:t>
                      </a:r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38,534,198 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</a:t>
                      </a:r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13,366,118 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節餘款保留</a:t>
                      </a:r>
                      <a:r>
                        <a:rPr lang="en-US" altLang="zh-TW" sz="9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1336</a:t>
                      </a:r>
                      <a:r>
                        <a:rPr lang="zh-TW" altLang="en-US" sz="9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萬，支應</a:t>
                      </a:r>
                      <a:r>
                        <a:rPr lang="en-US" altLang="zh-TW" sz="9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105</a:t>
                      </a:r>
                      <a:r>
                        <a:rPr lang="zh-TW" altLang="en-US" sz="9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年「學士班宿舍太陽能熱水系統」、「學士班宿舍電梯更新及設施改善」工程款</a:t>
                      </a:r>
                      <a:endParaRPr lang="zh-TW" alt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77921182"/>
                  </a:ext>
                </a:extLst>
              </a:tr>
              <a:tr h="31336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105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</a:t>
                      </a:r>
                      <a:r>
                        <a:rPr lang="en-US" altLang="zh-TW" sz="1200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51,360,114 </a:t>
                      </a:r>
                      <a:endParaRPr lang="en-US" altLang="zh-TW" sz="1200" b="0" i="0" u="none" strike="noStrike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</a:t>
                      </a:r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37,648,875 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</a:t>
                      </a:r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13,711,239 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節餘款保留</a:t>
                      </a:r>
                      <a:r>
                        <a:rPr lang="en-US" altLang="zh-TW" sz="9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524</a:t>
                      </a:r>
                      <a:r>
                        <a:rPr lang="zh-TW" altLang="en-US" sz="9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萬，支應</a:t>
                      </a:r>
                      <a:r>
                        <a:rPr lang="en-US" altLang="zh-TW" sz="9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106</a:t>
                      </a:r>
                      <a:r>
                        <a:rPr lang="zh-TW" altLang="en-US" sz="9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年「學士班宿舍太陽能熱水系統」工程款</a:t>
                      </a:r>
                      <a:endParaRPr lang="zh-TW" alt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01909699"/>
                  </a:ext>
                </a:extLst>
              </a:tr>
              <a:tr h="31336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106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</a:t>
                      </a:r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51,160,125 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</a:t>
                      </a:r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33,650,636 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</a:t>
                      </a:r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17,509,489 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節餘款保留</a:t>
                      </a:r>
                      <a:r>
                        <a:rPr lang="en-US" altLang="zh-TW" sz="9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1131</a:t>
                      </a:r>
                      <a:r>
                        <a:rPr lang="zh-TW" altLang="en-US" sz="9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萬，支應</a:t>
                      </a:r>
                      <a:r>
                        <a:rPr lang="en-US" altLang="zh-TW" sz="9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107</a:t>
                      </a:r>
                      <a:r>
                        <a:rPr lang="zh-TW" altLang="en-US" sz="9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年「學士班宿舍太陽能熱水系統」及「浴廁更新」工程款</a:t>
                      </a:r>
                      <a:endParaRPr lang="zh-TW" alt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598456959"/>
                  </a:ext>
                </a:extLst>
              </a:tr>
              <a:tr h="31336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107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</a:t>
                      </a:r>
                      <a:r>
                        <a:rPr lang="en-US" altLang="zh-TW" sz="1200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47,984,426 </a:t>
                      </a:r>
                      <a:endParaRPr lang="en-US" altLang="zh-TW" sz="1200" b="0" i="0" u="none" strike="noStrike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</a:t>
                      </a:r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34,788,163 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</a:t>
                      </a:r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13,196,263 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節餘款保留</a:t>
                      </a:r>
                      <a:r>
                        <a:rPr lang="en-US" altLang="zh-TW" sz="9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1223</a:t>
                      </a:r>
                      <a:r>
                        <a:rPr lang="zh-TW" altLang="en-US" sz="9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萬，支應</a:t>
                      </a:r>
                      <a:r>
                        <a:rPr lang="en-US" altLang="zh-TW" sz="9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108</a:t>
                      </a:r>
                      <a:r>
                        <a:rPr lang="zh-TW" altLang="en-US" sz="9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年「學士班宿舍太陽能熱水系統」及「活動中心電梯」工程款</a:t>
                      </a:r>
                      <a:endParaRPr lang="zh-TW" alt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07912674"/>
                  </a:ext>
                </a:extLst>
              </a:tr>
              <a:tr h="31336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108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</a:t>
                      </a:r>
                      <a:r>
                        <a:rPr lang="en-US" altLang="zh-TW" sz="1200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44,396,479 </a:t>
                      </a:r>
                      <a:endParaRPr lang="en-US" altLang="zh-TW" sz="1200" b="0" i="0" u="none" strike="noStrike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</a:t>
                      </a:r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40,374,127 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  </a:t>
                      </a:r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4,022,352 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節餘款保留</a:t>
                      </a:r>
                      <a:r>
                        <a:rPr lang="en-US" altLang="zh-TW" sz="9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400</a:t>
                      </a:r>
                      <a:r>
                        <a:rPr lang="zh-TW" altLang="en-US" sz="9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萬，支應</a:t>
                      </a:r>
                      <a:r>
                        <a:rPr lang="en-US" altLang="zh-TW" sz="9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109</a:t>
                      </a:r>
                      <a:r>
                        <a:rPr lang="zh-TW" altLang="en-US" sz="9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年「學士班宿舍太陽能熱水系統」工程款</a:t>
                      </a:r>
                      <a:endParaRPr lang="zh-TW" alt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76394050"/>
                  </a:ext>
                </a:extLst>
              </a:tr>
              <a:tr h="31336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109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</a:t>
                      </a:r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45,140,658 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</a:t>
                      </a:r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37,542,209 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  </a:t>
                      </a:r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7,598,449 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節餘款保留</a:t>
                      </a:r>
                      <a:r>
                        <a:rPr lang="en-US" altLang="zh-TW" sz="9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759</a:t>
                      </a:r>
                      <a:r>
                        <a:rPr lang="zh-TW" altLang="en-US" sz="9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萬，支應</a:t>
                      </a:r>
                      <a:r>
                        <a:rPr lang="en-US" altLang="zh-TW" sz="9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110</a:t>
                      </a:r>
                      <a:r>
                        <a:rPr lang="zh-TW" altLang="en-US" sz="9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年「學士班宿舍太陽能熱水系統」及「浴廁更新」工程款</a:t>
                      </a:r>
                      <a:endParaRPr lang="zh-TW" alt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98424679"/>
                  </a:ext>
                </a:extLst>
              </a:tr>
              <a:tr h="31336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110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en-US" altLang="zh-TW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44,725,937</a:t>
                      </a:r>
                      <a:endParaRPr lang="en-US" altLang="zh-TW" sz="1200" u="none" strike="noStrike" kern="12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en-US" altLang="zh-TW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37,791,614</a:t>
                      </a:r>
                      <a:endParaRPr lang="en-US" altLang="zh-TW" sz="1200" u="none" strike="noStrike" kern="12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en-US" altLang="zh-TW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   6,934,323</a:t>
                      </a:r>
                      <a:endParaRPr lang="en-US" altLang="zh-TW" sz="1200" u="none" strike="noStrike" kern="12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900" u="none" strike="noStrike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節餘款保留</a:t>
                      </a:r>
                      <a:r>
                        <a:rPr lang="en-US" altLang="zh-TW" sz="900" u="none" strike="noStrike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693</a:t>
                      </a:r>
                      <a:r>
                        <a:rPr lang="zh-TW" altLang="en-US" sz="900" u="none" strike="noStrike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萬，支應</a:t>
                      </a:r>
                      <a:r>
                        <a:rPr lang="en-US" altLang="zh-TW" sz="900" u="none" strike="noStrike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111</a:t>
                      </a:r>
                      <a:r>
                        <a:rPr lang="zh-TW" altLang="en-US" sz="900" u="none" strike="noStrike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年「學士班宿舍太陽能熱水系統」及「浴廁更新」工程款</a:t>
                      </a:r>
                      <a:endParaRPr lang="zh-TW" altLang="en-US" sz="900" b="0" i="0" u="none" strike="noStrike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709" marR="6709" marT="670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185774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30958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291250" y="280416"/>
            <a:ext cx="6311976" cy="427507"/>
          </a:xfrm>
        </p:spPr>
        <p:txBody>
          <a:bodyPr>
            <a:noAutofit/>
          </a:bodyPr>
          <a:lstStyle/>
          <a:p>
            <a:r>
              <a:rPr lang="zh-TW" altLang="en-US" sz="2600" u="sng" dirty="0" smtClean="0">
                <a:solidFill>
                  <a:schemeClr val="tx1"/>
                </a:solidFill>
                <a:latin typeface="+mn-ea"/>
              </a:rPr>
              <a:t>參、消費者</a:t>
            </a:r>
            <a:r>
              <a:rPr lang="zh-TW" altLang="en-US" sz="2600" u="sng" dirty="0">
                <a:solidFill>
                  <a:schemeClr val="tx1"/>
                </a:solidFill>
                <a:latin typeface="+mn-ea"/>
              </a:rPr>
              <a:t>物價指數與基本工資調整情況</a:t>
            </a:r>
            <a:endParaRPr lang="zh-TW" altLang="en-US" sz="2600" u="sng" dirty="0">
              <a:solidFill>
                <a:schemeClr val="tx1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77334" y="731521"/>
            <a:ext cx="8896434" cy="1133855"/>
          </a:xfrm>
        </p:spPr>
        <p:txBody>
          <a:bodyPr>
            <a:normAutofit/>
          </a:bodyPr>
          <a:lstStyle/>
          <a:p>
            <a:pPr marL="0" indent="0">
              <a:lnSpc>
                <a:spcPts val="2500"/>
              </a:lnSpc>
              <a:buNone/>
            </a:pPr>
            <a:r>
              <a:rPr lang="zh-TW" altLang="en-US" dirty="0" smtClean="0">
                <a:solidFill>
                  <a:schemeClr val="tx1"/>
                </a:solidFill>
              </a:rPr>
              <a:t>本校</a:t>
            </a:r>
            <a:r>
              <a:rPr lang="zh-TW" altLang="en-US" dirty="0">
                <a:solidFill>
                  <a:schemeClr val="tx1"/>
                </a:solidFill>
              </a:rPr>
              <a:t>學生宿舍自</a:t>
            </a:r>
            <a:r>
              <a:rPr lang="en-US" altLang="zh-TW" dirty="0">
                <a:solidFill>
                  <a:schemeClr val="tx1"/>
                </a:solidFill>
              </a:rPr>
              <a:t>91</a:t>
            </a:r>
            <a:r>
              <a:rPr lang="zh-TW" altLang="en-US" dirty="0">
                <a:solidFill>
                  <a:schemeClr val="tx1"/>
                </a:solidFill>
              </a:rPr>
              <a:t>年以後即未再調整住宿費，惟全國消費者物價指數與基本工資均逐年上漲，比較</a:t>
            </a:r>
            <a:r>
              <a:rPr lang="en-US" altLang="zh-TW" dirty="0">
                <a:solidFill>
                  <a:schemeClr val="tx1"/>
                </a:solidFill>
              </a:rPr>
              <a:t>91</a:t>
            </a:r>
            <a:r>
              <a:rPr lang="zh-TW" altLang="en-US" dirty="0">
                <a:solidFill>
                  <a:schemeClr val="tx1"/>
                </a:solidFill>
              </a:rPr>
              <a:t>年至今年之調漲幅度，消費者物價指數上漲</a:t>
            </a:r>
            <a:r>
              <a:rPr lang="en-US" altLang="zh-TW" dirty="0">
                <a:solidFill>
                  <a:schemeClr val="tx1"/>
                </a:solidFill>
              </a:rPr>
              <a:t>22%</a:t>
            </a:r>
            <a:r>
              <a:rPr lang="zh-TW" altLang="en-US" dirty="0">
                <a:solidFill>
                  <a:schemeClr val="tx1"/>
                </a:solidFill>
              </a:rPr>
              <a:t>、基本工資調漲</a:t>
            </a:r>
            <a:r>
              <a:rPr lang="en-US" altLang="zh-TW" dirty="0">
                <a:solidFill>
                  <a:schemeClr val="tx1"/>
                </a:solidFill>
              </a:rPr>
              <a:t>59</a:t>
            </a:r>
            <a:r>
              <a:rPr lang="en-US" altLang="zh-TW" dirty="0" smtClean="0">
                <a:solidFill>
                  <a:schemeClr val="tx1"/>
                </a:solidFill>
              </a:rPr>
              <a:t>%</a:t>
            </a:r>
            <a:r>
              <a:rPr lang="zh-TW" altLang="en-US" dirty="0" smtClean="0">
                <a:solidFill>
                  <a:schemeClr val="tx1"/>
                </a:solidFill>
              </a:rPr>
              <a:t>：</a:t>
            </a:r>
            <a:endParaRPr lang="en-US" altLang="zh-TW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zh-TW" altLang="en-US" dirty="0" smtClean="0">
                <a:solidFill>
                  <a:schemeClr val="tx1"/>
                </a:solidFill>
              </a:rPr>
              <a:t>一、消費者物價指數調整統計：</a:t>
            </a:r>
            <a:endParaRPr lang="zh-TW" altLang="en-US" dirty="0">
              <a:solidFill>
                <a:schemeClr val="tx1"/>
              </a:solidFill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1515750"/>
              </p:ext>
            </p:extLst>
          </p:nvPr>
        </p:nvGraphicFramePr>
        <p:xfrm>
          <a:off x="1251378" y="1874520"/>
          <a:ext cx="9629984" cy="46891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95226">
                  <a:extLst>
                    <a:ext uri="{9D8B030D-6E8A-4147-A177-3AD203B41FA5}">
                      <a16:colId xmlns:a16="http://schemas.microsoft.com/office/drawing/2014/main" val="2600793571"/>
                    </a:ext>
                  </a:extLst>
                </a:gridCol>
                <a:gridCol w="686254">
                  <a:extLst>
                    <a:ext uri="{9D8B030D-6E8A-4147-A177-3AD203B41FA5}">
                      <a16:colId xmlns:a16="http://schemas.microsoft.com/office/drawing/2014/main" val="1659086267"/>
                    </a:ext>
                  </a:extLst>
                </a:gridCol>
                <a:gridCol w="686254">
                  <a:extLst>
                    <a:ext uri="{9D8B030D-6E8A-4147-A177-3AD203B41FA5}">
                      <a16:colId xmlns:a16="http://schemas.microsoft.com/office/drawing/2014/main" val="4172816751"/>
                    </a:ext>
                  </a:extLst>
                </a:gridCol>
                <a:gridCol w="686254">
                  <a:extLst>
                    <a:ext uri="{9D8B030D-6E8A-4147-A177-3AD203B41FA5}">
                      <a16:colId xmlns:a16="http://schemas.microsoft.com/office/drawing/2014/main" val="364966538"/>
                    </a:ext>
                  </a:extLst>
                </a:gridCol>
                <a:gridCol w="686254">
                  <a:extLst>
                    <a:ext uri="{9D8B030D-6E8A-4147-A177-3AD203B41FA5}">
                      <a16:colId xmlns:a16="http://schemas.microsoft.com/office/drawing/2014/main" val="605162168"/>
                    </a:ext>
                  </a:extLst>
                </a:gridCol>
                <a:gridCol w="686254">
                  <a:extLst>
                    <a:ext uri="{9D8B030D-6E8A-4147-A177-3AD203B41FA5}">
                      <a16:colId xmlns:a16="http://schemas.microsoft.com/office/drawing/2014/main" val="2660557456"/>
                    </a:ext>
                  </a:extLst>
                </a:gridCol>
                <a:gridCol w="686254">
                  <a:extLst>
                    <a:ext uri="{9D8B030D-6E8A-4147-A177-3AD203B41FA5}">
                      <a16:colId xmlns:a16="http://schemas.microsoft.com/office/drawing/2014/main" val="2826983692"/>
                    </a:ext>
                  </a:extLst>
                </a:gridCol>
                <a:gridCol w="686254">
                  <a:extLst>
                    <a:ext uri="{9D8B030D-6E8A-4147-A177-3AD203B41FA5}">
                      <a16:colId xmlns:a16="http://schemas.microsoft.com/office/drawing/2014/main" val="129695810"/>
                    </a:ext>
                  </a:extLst>
                </a:gridCol>
                <a:gridCol w="686254">
                  <a:extLst>
                    <a:ext uri="{9D8B030D-6E8A-4147-A177-3AD203B41FA5}">
                      <a16:colId xmlns:a16="http://schemas.microsoft.com/office/drawing/2014/main" val="3664634203"/>
                    </a:ext>
                  </a:extLst>
                </a:gridCol>
                <a:gridCol w="686254">
                  <a:extLst>
                    <a:ext uri="{9D8B030D-6E8A-4147-A177-3AD203B41FA5}">
                      <a16:colId xmlns:a16="http://schemas.microsoft.com/office/drawing/2014/main" val="1043069374"/>
                    </a:ext>
                  </a:extLst>
                </a:gridCol>
                <a:gridCol w="686254">
                  <a:extLst>
                    <a:ext uri="{9D8B030D-6E8A-4147-A177-3AD203B41FA5}">
                      <a16:colId xmlns:a16="http://schemas.microsoft.com/office/drawing/2014/main" val="1037170248"/>
                    </a:ext>
                  </a:extLst>
                </a:gridCol>
                <a:gridCol w="686254">
                  <a:extLst>
                    <a:ext uri="{9D8B030D-6E8A-4147-A177-3AD203B41FA5}">
                      <a16:colId xmlns:a16="http://schemas.microsoft.com/office/drawing/2014/main" val="2614711932"/>
                    </a:ext>
                  </a:extLst>
                </a:gridCol>
                <a:gridCol w="686254">
                  <a:extLst>
                    <a:ext uri="{9D8B030D-6E8A-4147-A177-3AD203B41FA5}">
                      <a16:colId xmlns:a16="http://schemas.microsoft.com/office/drawing/2014/main" val="1577217804"/>
                    </a:ext>
                  </a:extLst>
                </a:gridCol>
                <a:gridCol w="699710">
                  <a:extLst>
                    <a:ext uri="{9D8B030D-6E8A-4147-A177-3AD203B41FA5}">
                      <a16:colId xmlns:a16="http://schemas.microsoft.com/office/drawing/2014/main" val="1771552624"/>
                    </a:ext>
                  </a:extLst>
                </a:gridCol>
              </a:tblGrid>
              <a:tr h="239415">
                <a:tc>
                  <a:txBody>
                    <a:bodyPr/>
                    <a:lstStyle/>
                    <a:p>
                      <a:pPr algn="ctr" fontAlgn="ctr"/>
                      <a:endParaRPr lang="zh-TW" alt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10">
                  <a:txBody>
                    <a:bodyPr/>
                    <a:lstStyle/>
                    <a:p>
                      <a:pPr algn="ctr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消費者物價指數銜接表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基期：民國</a:t>
                      </a:r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105</a:t>
                      </a:r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年 </a:t>
                      </a:r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=100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9553229"/>
                  </a:ext>
                </a:extLst>
              </a:tr>
              <a:tr h="235975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年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月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月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月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4</a:t>
                      </a:r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月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5</a:t>
                      </a:r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月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6</a:t>
                      </a:r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月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7</a:t>
                      </a:r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月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8</a:t>
                      </a:r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月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</a:t>
                      </a:r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月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</a:t>
                      </a:r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月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11</a:t>
                      </a:r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月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12</a:t>
                      </a:r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月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累計平均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524969590"/>
                  </a:ext>
                </a:extLst>
              </a:tr>
              <a:tr h="16771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91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84.95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85.98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84.56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85.43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85.01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85.27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85.28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85.25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85.19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85.67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85.64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85.27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85.29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55546767"/>
                  </a:ext>
                </a:extLst>
              </a:tr>
              <a:tr h="16771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92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85.87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84.68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84.41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85.33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85.28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84.79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84.44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84.75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85.01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85.62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85.24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85.22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85.05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10129417"/>
                  </a:ext>
                </a:extLst>
              </a:tr>
              <a:tr h="16771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93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85.88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85.22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85.16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86.14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86.06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86.26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87.25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86.91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87.38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87.66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86.54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86.60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86.42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76982361"/>
                  </a:ext>
                </a:extLst>
              </a:tr>
              <a:tr h="16771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94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86.30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86.87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87.12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87.56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88.04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88.32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89.35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90.01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90.14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90.07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88.71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88.51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88.42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78661969"/>
                  </a:ext>
                </a:extLst>
              </a:tr>
              <a:tr h="16771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95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88.61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87.73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87.48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88.63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89.44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89.85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90.05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89.51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89.02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89.00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88.92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89.11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88.95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997150763"/>
                  </a:ext>
                </a:extLst>
              </a:tr>
              <a:tr h="16771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96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88.92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89.26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88.22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89.24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89.42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89.97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89.76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90.95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91.79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93.74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93.19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92.08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90.55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945834926"/>
                  </a:ext>
                </a:extLst>
              </a:tr>
              <a:tr h="16771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97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91.54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92.71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91.71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92.70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92.74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94.44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94.97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95.21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94.64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95.98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94.99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93.24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93.74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18355869"/>
                  </a:ext>
                </a:extLst>
              </a:tr>
              <a:tr h="191016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98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92.89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91.47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91.57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92.27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92.66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92.57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92.75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94.43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93.80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94.16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93.46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93.01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92.92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115579002"/>
                  </a:ext>
                </a:extLst>
              </a:tr>
              <a:tr h="16771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99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93.13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93.62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92.73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93.51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93.36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93.68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93.97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93.98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94.08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94.70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94.88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94.16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93.82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726446524"/>
                  </a:ext>
                </a:extLst>
              </a:tr>
              <a:tr h="16771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100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94.15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94.86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94.03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94.73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94.91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95.50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95.22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95.25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95.37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95.88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95.86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96.07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95.15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57560955"/>
                  </a:ext>
                </a:extLst>
              </a:tr>
              <a:tr h="16771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101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96.37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95.09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95.21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96.09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96.57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97.19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97.56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98.51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98.19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98.12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97.38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97.62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96.99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66493863"/>
                  </a:ext>
                </a:extLst>
              </a:tr>
              <a:tr h="16771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102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97.45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97.91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96.50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97.10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97.28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97.77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97.62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97.74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99.02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98.75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98.04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97.95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97.76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117188452"/>
                  </a:ext>
                </a:extLst>
              </a:tr>
              <a:tr h="16771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103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98.25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97.87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98.05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98.71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98.86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99.37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99.34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99.77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99.72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99.79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98.88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98.54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98.93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11135686"/>
                  </a:ext>
                </a:extLst>
              </a:tr>
              <a:tr h="16771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104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97.33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97.67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97.45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97.90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98.14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98.81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98.71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99.33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100.01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100.10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99.41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98.67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98.63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5345509"/>
                  </a:ext>
                </a:extLst>
              </a:tr>
              <a:tr h="16771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105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98.12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100.02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99.41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99.73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99.35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99.70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99.93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99.89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100.35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101.80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101.37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100.34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100.00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249359657"/>
                  </a:ext>
                </a:extLst>
              </a:tr>
              <a:tr h="16771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106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100.32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99.96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99.59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99.83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99.94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100.70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100.70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100.85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100.84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101.46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101.71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101.56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100.62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57795202"/>
                  </a:ext>
                </a:extLst>
              </a:tr>
              <a:tr h="20149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107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101.21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102.16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101.17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101.83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101.69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102.11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102.47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102.40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102.57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102.64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102.01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101.50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101.98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927653635"/>
                  </a:ext>
                </a:extLst>
              </a:tr>
              <a:tr h="20149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108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101.39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102.38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101.74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102.50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102.64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102.98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102.86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102.84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103.00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103.02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102.60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102.66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102.55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538813217"/>
                  </a:ext>
                </a:extLst>
              </a:tr>
              <a:tr h="20149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109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103.28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102.17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101.71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101.51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101.40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102.21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102.34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102.50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102.40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102.75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102.69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102.71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102.31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03821130"/>
                  </a:ext>
                </a:extLst>
              </a:tr>
              <a:tr h="17692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110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103.08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103.58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102.96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103.64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103.88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104.08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104.29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104.91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105.06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en-US" altLang="zh-TW" sz="10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105.37</a:t>
                      </a:r>
                      <a:endParaRPr lang="zh-TW" altLang="en-US" sz="10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en-US" altLang="zh-TW" sz="10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105.62</a:t>
                      </a:r>
                      <a:endParaRPr lang="zh-TW" altLang="en-US" sz="10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en-US" altLang="zh-TW" sz="10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105.41</a:t>
                      </a:r>
                      <a:endParaRPr lang="zh-TW" altLang="en-US" sz="10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104.32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59766418"/>
                  </a:ext>
                </a:extLst>
              </a:tr>
              <a:tr h="201492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u="none" strike="noStrike">
                          <a:solidFill>
                            <a:schemeClr val="tx1"/>
                          </a:solidFill>
                          <a:effectLst/>
                        </a:rPr>
                        <a:t>　</a:t>
                      </a:r>
                      <a:endParaRPr lang="zh-TW" altLang="en-US" sz="9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900" u="none" strike="noStrike">
                          <a:solidFill>
                            <a:schemeClr val="tx1"/>
                          </a:solidFill>
                          <a:effectLst/>
                        </a:rPr>
                        <a:t>　</a:t>
                      </a:r>
                      <a:endParaRPr lang="zh-TW" altLang="en-US" sz="9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900" u="none" strike="noStrike">
                          <a:solidFill>
                            <a:schemeClr val="tx1"/>
                          </a:solidFill>
                          <a:effectLst/>
                        </a:rPr>
                        <a:t>　</a:t>
                      </a:r>
                      <a:endParaRPr lang="zh-TW" altLang="en-US" sz="9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900" u="none" strike="noStrike">
                          <a:solidFill>
                            <a:schemeClr val="tx1"/>
                          </a:solidFill>
                          <a:effectLst/>
                        </a:rPr>
                        <a:t>　</a:t>
                      </a:r>
                      <a:endParaRPr lang="zh-TW" altLang="en-US" sz="9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900" u="none" strike="noStrike">
                          <a:solidFill>
                            <a:schemeClr val="tx1"/>
                          </a:solidFill>
                          <a:effectLst/>
                        </a:rPr>
                        <a:t>　</a:t>
                      </a:r>
                      <a:endParaRPr lang="zh-TW" altLang="en-US" sz="9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900" u="none" strike="noStrike">
                          <a:solidFill>
                            <a:schemeClr val="tx1"/>
                          </a:solidFill>
                          <a:effectLst/>
                        </a:rPr>
                        <a:t>　</a:t>
                      </a:r>
                      <a:endParaRPr lang="zh-TW" altLang="en-US" sz="9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900" u="none" strike="noStrike">
                          <a:solidFill>
                            <a:schemeClr val="tx1"/>
                          </a:solidFill>
                          <a:effectLst/>
                        </a:rPr>
                        <a:t>　</a:t>
                      </a:r>
                      <a:endParaRPr lang="zh-TW" altLang="en-US" sz="9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900" u="none" strike="noStrike">
                          <a:solidFill>
                            <a:schemeClr val="tx1"/>
                          </a:solidFill>
                          <a:effectLst/>
                        </a:rPr>
                        <a:t>　</a:t>
                      </a:r>
                      <a:endParaRPr lang="zh-TW" altLang="en-US" sz="9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900" u="none" strike="noStrike" dirty="0">
                          <a:solidFill>
                            <a:schemeClr val="tx1"/>
                          </a:solidFill>
                          <a:effectLst/>
                        </a:rPr>
                        <a:t>　</a:t>
                      </a:r>
                      <a:endParaRPr lang="zh-TW" alt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900" u="none" strike="noStrike" dirty="0">
                          <a:solidFill>
                            <a:schemeClr val="tx1"/>
                          </a:solidFill>
                          <a:effectLst/>
                        </a:rPr>
                        <a:t>　</a:t>
                      </a:r>
                      <a:endParaRPr lang="zh-TW" alt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900" u="none" strike="noStrike" dirty="0">
                          <a:solidFill>
                            <a:schemeClr val="tx1"/>
                          </a:solidFill>
                          <a:effectLst/>
                        </a:rPr>
                        <a:t>　</a:t>
                      </a:r>
                      <a:endParaRPr lang="zh-TW" alt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900" u="none" strike="noStrike" dirty="0">
                          <a:solidFill>
                            <a:schemeClr val="tx1"/>
                          </a:solidFill>
                          <a:effectLst/>
                        </a:rPr>
                        <a:t>　</a:t>
                      </a:r>
                      <a:endParaRPr lang="zh-TW" alt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漲幅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細明體" panose="02020509000000000000" pitchFamily="49" charset="-120"/>
                        <a:ea typeface="細明體" panose="02020509000000000000" pitchFamily="49" charset="-120"/>
                      </a:endParaRPr>
                    </a:p>
                  </a:txBody>
                  <a:tcPr marL="5577" marR="5577" marT="5577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22%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85544533"/>
                  </a:ext>
                </a:extLst>
              </a:tr>
              <a:tr h="524206">
                <a:tc gridSpan="14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附註：</a:t>
                      </a:r>
                      <a:b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</a:br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    一、漲幅計算內容：</a:t>
                      </a:r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(</a:t>
                      </a:r>
                      <a:r>
                        <a:rPr lang="en-US" altLang="zh-TW" sz="10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104.32-85.29</a:t>
                      </a:r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)/85.29=22%</a:t>
                      </a:r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。</a:t>
                      </a:r>
                      <a:b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</a:br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    二、資料來源：行政院主計總處。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細明體" panose="02020509000000000000" pitchFamily="49" charset="-120"/>
                        <a:ea typeface="細明體" panose="02020509000000000000" pitchFamily="49" charset="-120"/>
                      </a:endParaRPr>
                    </a:p>
                  </a:txBody>
                  <a:tcPr marL="5577" marR="5577" marT="5577" marB="0" anchor="ctr"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86720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56863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內容版面配置區 3"/>
          <p:cNvSpPr>
            <a:spLocks noGrp="1"/>
          </p:cNvSpPr>
          <p:nvPr>
            <p:ph idx="1"/>
          </p:nvPr>
        </p:nvSpPr>
        <p:spPr>
          <a:xfrm>
            <a:off x="677334" y="646422"/>
            <a:ext cx="8596668" cy="494121"/>
          </a:xfrm>
        </p:spPr>
        <p:txBody>
          <a:bodyPr/>
          <a:lstStyle/>
          <a:p>
            <a:pPr marL="0" indent="0">
              <a:buNone/>
            </a:pPr>
            <a:r>
              <a:rPr lang="zh-TW" altLang="en-US" dirty="0" smtClean="0">
                <a:solidFill>
                  <a:schemeClr val="tx1"/>
                </a:solidFill>
              </a:rPr>
              <a:t>二、</a:t>
            </a:r>
            <a:r>
              <a:rPr lang="zh-TW" altLang="en-US" dirty="0">
                <a:solidFill>
                  <a:schemeClr val="tx1"/>
                </a:solidFill>
              </a:rPr>
              <a:t>消費者</a:t>
            </a:r>
            <a:r>
              <a:rPr lang="zh-TW" altLang="en-US" dirty="0" smtClean="0">
                <a:solidFill>
                  <a:schemeClr val="tx1"/>
                </a:solidFill>
              </a:rPr>
              <a:t>物價指數年增率：</a:t>
            </a:r>
            <a:endParaRPr lang="zh-TW" altLang="en-US" dirty="0">
              <a:solidFill>
                <a:schemeClr val="tx1"/>
              </a:solidFill>
            </a:endParaRPr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4024705"/>
              </p:ext>
            </p:extLst>
          </p:nvPr>
        </p:nvGraphicFramePr>
        <p:xfrm>
          <a:off x="1188737" y="1081545"/>
          <a:ext cx="10277845" cy="44245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49694">
                  <a:extLst>
                    <a:ext uri="{9D8B030D-6E8A-4147-A177-3AD203B41FA5}">
                      <a16:colId xmlns:a16="http://schemas.microsoft.com/office/drawing/2014/main" val="1659334450"/>
                    </a:ext>
                  </a:extLst>
                </a:gridCol>
                <a:gridCol w="749694">
                  <a:extLst>
                    <a:ext uri="{9D8B030D-6E8A-4147-A177-3AD203B41FA5}">
                      <a16:colId xmlns:a16="http://schemas.microsoft.com/office/drawing/2014/main" val="2295295139"/>
                    </a:ext>
                  </a:extLst>
                </a:gridCol>
                <a:gridCol w="749694">
                  <a:extLst>
                    <a:ext uri="{9D8B030D-6E8A-4147-A177-3AD203B41FA5}">
                      <a16:colId xmlns:a16="http://schemas.microsoft.com/office/drawing/2014/main" val="3713760516"/>
                    </a:ext>
                  </a:extLst>
                </a:gridCol>
                <a:gridCol w="749694">
                  <a:extLst>
                    <a:ext uri="{9D8B030D-6E8A-4147-A177-3AD203B41FA5}">
                      <a16:colId xmlns:a16="http://schemas.microsoft.com/office/drawing/2014/main" val="2769498177"/>
                    </a:ext>
                  </a:extLst>
                </a:gridCol>
                <a:gridCol w="749694">
                  <a:extLst>
                    <a:ext uri="{9D8B030D-6E8A-4147-A177-3AD203B41FA5}">
                      <a16:colId xmlns:a16="http://schemas.microsoft.com/office/drawing/2014/main" val="1724520459"/>
                    </a:ext>
                  </a:extLst>
                </a:gridCol>
                <a:gridCol w="749694">
                  <a:extLst>
                    <a:ext uri="{9D8B030D-6E8A-4147-A177-3AD203B41FA5}">
                      <a16:colId xmlns:a16="http://schemas.microsoft.com/office/drawing/2014/main" val="932735122"/>
                    </a:ext>
                  </a:extLst>
                </a:gridCol>
                <a:gridCol w="749694">
                  <a:extLst>
                    <a:ext uri="{9D8B030D-6E8A-4147-A177-3AD203B41FA5}">
                      <a16:colId xmlns:a16="http://schemas.microsoft.com/office/drawing/2014/main" val="2165912953"/>
                    </a:ext>
                  </a:extLst>
                </a:gridCol>
                <a:gridCol w="749694">
                  <a:extLst>
                    <a:ext uri="{9D8B030D-6E8A-4147-A177-3AD203B41FA5}">
                      <a16:colId xmlns:a16="http://schemas.microsoft.com/office/drawing/2014/main" val="3287630831"/>
                    </a:ext>
                  </a:extLst>
                </a:gridCol>
                <a:gridCol w="749694">
                  <a:extLst>
                    <a:ext uri="{9D8B030D-6E8A-4147-A177-3AD203B41FA5}">
                      <a16:colId xmlns:a16="http://schemas.microsoft.com/office/drawing/2014/main" val="1315760571"/>
                    </a:ext>
                  </a:extLst>
                </a:gridCol>
                <a:gridCol w="749694">
                  <a:extLst>
                    <a:ext uri="{9D8B030D-6E8A-4147-A177-3AD203B41FA5}">
                      <a16:colId xmlns:a16="http://schemas.microsoft.com/office/drawing/2014/main" val="807317015"/>
                    </a:ext>
                  </a:extLst>
                </a:gridCol>
                <a:gridCol w="749694">
                  <a:extLst>
                    <a:ext uri="{9D8B030D-6E8A-4147-A177-3AD203B41FA5}">
                      <a16:colId xmlns:a16="http://schemas.microsoft.com/office/drawing/2014/main" val="1088796731"/>
                    </a:ext>
                  </a:extLst>
                </a:gridCol>
                <a:gridCol w="749694">
                  <a:extLst>
                    <a:ext uri="{9D8B030D-6E8A-4147-A177-3AD203B41FA5}">
                      <a16:colId xmlns:a16="http://schemas.microsoft.com/office/drawing/2014/main" val="1638786061"/>
                    </a:ext>
                  </a:extLst>
                </a:gridCol>
                <a:gridCol w="749694">
                  <a:extLst>
                    <a:ext uri="{9D8B030D-6E8A-4147-A177-3AD203B41FA5}">
                      <a16:colId xmlns:a16="http://schemas.microsoft.com/office/drawing/2014/main" val="3353366154"/>
                    </a:ext>
                  </a:extLst>
                </a:gridCol>
                <a:gridCol w="531823">
                  <a:extLst>
                    <a:ext uri="{9D8B030D-6E8A-4147-A177-3AD203B41FA5}">
                      <a16:colId xmlns:a16="http://schemas.microsoft.com/office/drawing/2014/main" val="1270670200"/>
                    </a:ext>
                  </a:extLst>
                </a:gridCol>
              </a:tblGrid>
              <a:tr h="184355">
                <a:tc gridSpan="14">
                  <a:txBody>
                    <a:bodyPr/>
                    <a:lstStyle/>
                    <a:p>
                      <a:pPr algn="ctr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消費者物價指數對上年同月漲跌率（％）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2735781"/>
                  </a:ext>
                </a:extLst>
              </a:tr>
              <a:tr h="184355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年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月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月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r>
                        <a:rPr lang="zh-TW" altLang="en-US" sz="1000" u="none" strike="noStrike">
                          <a:solidFill>
                            <a:schemeClr val="tx1"/>
                          </a:solidFill>
                          <a:effectLst/>
                        </a:rPr>
                        <a:t>月</a:t>
                      </a:r>
                      <a:endParaRPr lang="zh-TW" altLang="en-US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4</a:t>
                      </a:r>
                      <a:r>
                        <a:rPr lang="zh-TW" altLang="en-US" sz="1000" u="none" strike="noStrike">
                          <a:solidFill>
                            <a:schemeClr val="tx1"/>
                          </a:solidFill>
                          <a:effectLst/>
                        </a:rPr>
                        <a:t>月</a:t>
                      </a:r>
                      <a:endParaRPr lang="zh-TW" altLang="en-US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5</a:t>
                      </a:r>
                      <a:r>
                        <a:rPr lang="zh-TW" altLang="en-US" sz="1000" u="none" strike="noStrike">
                          <a:solidFill>
                            <a:schemeClr val="tx1"/>
                          </a:solidFill>
                          <a:effectLst/>
                        </a:rPr>
                        <a:t>月</a:t>
                      </a:r>
                      <a:endParaRPr lang="zh-TW" altLang="en-US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6</a:t>
                      </a:r>
                      <a:r>
                        <a:rPr lang="zh-TW" altLang="en-US" sz="1000" u="none" strike="noStrike">
                          <a:solidFill>
                            <a:schemeClr val="tx1"/>
                          </a:solidFill>
                          <a:effectLst/>
                        </a:rPr>
                        <a:t>月</a:t>
                      </a:r>
                      <a:endParaRPr lang="zh-TW" altLang="en-US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7</a:t>
                      </a:r>
                      <a:r>
                        <a:rPr lang="zh-TW" altLang="en-US" sz="1000" u="none" strike="noStrike">
                          <a:solidFill>
                            <a:schemeClr val="tx1"/>
                          </a:solidFill>
                          <a:effectLst/>
                        </a:rPr>
                        <a:t>月</a:t>
                      </a:r>
                      <a:endParaRPr lang="zh-TW" altLang="en-US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8</a:t>
                      </a:r>
                      <a:r>
                        <a:rPr lang="zh-TW" altLang="en-US" sz="1000" u="none" strike="noStrike">
                          <a:solidFill>
                            <a:schemeClr val="tx1"/>
                          </a:solidFill>
                          <a:effectLst/>
                        </a:rPr>
                        <a:t>月</a:t>
                      </a:r>
                      <a:endParaRPr lang="zh-TW" altLang="en-US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9</a:t>
                      </a:r>
                      <a:r>
                        <a:rPr lang="zh-TW" altLang="en-US" sz="1000" u="none" strike="noStrike">
                          <a:solidFill>
                            <a:schemeClr val="tx1"/>
                          </a:solidFill>
                          <a:effectLst/>
                        </a:rPr>
                        <a:t>月</a:t>
                      </a:r>
                      <a:endParaRPr lang="zh-TW" altLang="en-US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10</a:t>
                      </a:r>
                      <a:r>
                        <a:rPr lang="zh-TW" altLang="en-US" sz="1000" u="none" strike="noStrike">
                          <a:solidFill>
                            <a:schemeClr val="tx1"/>
                          </a:solidFill>
                          <a:effectLst/>
                        </a:rPr>
                        <a:t>月</a:t>
                      </a:r>
                      <a:endParaRPr lang="zh-TW" altLang="en-US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11</a:t>
                      </a:r>
                      <a:r>
                        <a:rPr lang="zh-TW" altLang="en-US" sz="1000" u="none" strike="noStrike">
                          <a:solidFill>
                            <a:schemeClr val="tx1"/>
                          </a:solidFill>
                          <a:effectLst/>
                        </a:rPr>
                        <a:t>月</a:t>
                      </a:r>
                      <a:endParaRPr lang="zh-TW" altLang="en-US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12</a:t>
                      </a:r>
                      <a:r>
                        <a:rPr lang="zh-TW" altLang="en-US" sz="1000" u="none" strike="noStrike">
                          <a:solidFill>
                            <a:schemeClr val="tx1"/>
                          </a:solidFill>
                          <a:effectLst/>
                        </a:rPr>
                        <a:t>月</a:t>
                      </a:r>
                      <a:endParaRPr lang="zh-TW" altLang="en-US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u="none" strike="noStrike">
                          <a:solidFill>
                            <a:schemeClr val="tx1"/>
                          </a:solidFill>
                          <a:effectLst/>
                        </a:rPr>
                        <a:t>全年</a:t>
                      </a:r>
                      <a:endParaRPr lang="zh-TW" altLang="en-US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16132818"/>
                  </a:ext>
                </a:extLst>
              </a:tr>
              <a:tr h="18435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91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-1.68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1.42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0.01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0.21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-0.26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0.11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0.42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-0.27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-0.77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-1.70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-0.56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0.77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-0.20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93636885"/>
                  </a:ext>
                </a:extLst>
              </a:tr>
              <a:tr h="18435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92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1.08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-1.51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-0.18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-0.12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0.32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-0.56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-0.98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-0.59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-0.21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-0.06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-0.47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-0.06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-0.28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58810665"/>
                  </a:ext>
                </a:extLst>
              </a:tr>
              <a:tr h="18435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93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0.01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0.64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0.89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0.95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0.91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1.73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3.33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2.55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2.79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2.38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1.53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1.62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1.61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11780472"/>
                  </a:ext>
                </a:extLst>
              </a:tr>
              <a:tr h="18435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94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0.49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1.94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2.30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1.65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2.30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2.39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2.41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3.57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3.16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2.75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2.51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2.21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2.31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03083027"/>
                  </a:ext>
                </a:extLst>
              </a:tr>
              <a:tr h="18435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95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2.68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0.99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0.41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1.22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1.59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1.73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0.78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-0.56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-1.24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-1.19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0.24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0.68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0.60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62044198"/>
                  </a:ext>
                </a:extLst>
              </a:tr>
              <a:tr h="18435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96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0.35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1.74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0.85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0.69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-0.02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0.13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-0.32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1.61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3.11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5.33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4.80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3.33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1.80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88292047"/>
                  </a:ext>
                </a:extLst>
              </a:tr>
              <a:tr h="18435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97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2.95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3.87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3.96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3.88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3.71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4.97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5.80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4.68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3.10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2.39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1.93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1.26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3.52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31917383"/>
                  </a:ext>
                </a:extLst>
              </a:tr>
              <a:tr h="18435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98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1.47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-1.34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-0.15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-0.46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-0.09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-1.98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-2.34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-0.82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-0.89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-1.90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-1.61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-0.25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-0.87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26681747"/>
                  </a:ext>
                </a:extLst>
              </a:tr>
              <a:tr h="18435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99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0.26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2.35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1.27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1.34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0.76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1.20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1.32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-0.48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0.30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0.57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1.52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1.24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0.97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175107883"/>
                  </a:ext>
                </a:extLst>
              </a:tr>
              <a:tr h="18435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100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1.10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1.32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1.40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1.30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1.66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1.94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1.33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1.35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1.37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1.25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1.03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2.03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1.42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50880351"/>
                  </a:ext>
                </a:extLst>
              </a:tr>
              <a:tr h="18435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101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2.36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0.24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1.25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1.44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1.75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1.77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2.46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3.42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2.96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2.34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1.59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1.61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1.93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42518736"/>
                  </a:ext>
                </a:extLst>
              </a:tr>
              <a:tr h="18435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102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1.12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2.97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1.35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1.05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0.74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0.60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0.06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-0.78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0.85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0.64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0.68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0.34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0.79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05958153"/>
                  </a:ext>
                </a:extLst>
              </a:tr>
              <a:tr h="18435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103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0.82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-0.04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1.61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1.66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1.62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1.64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1.76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2.08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0.71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1.05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0.86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0.60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1.20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68252839"/>
                  </a:ext>
                </a:extLst>
              </a:tr>
              <a:tr h="18435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104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-0.94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-0.20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-0.61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-0.82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-0.73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-0.56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-0.63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-0.44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0.29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0.31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0.54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0.13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-0.30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164311859"/>
                  </a:ext>
                </a:extLst>
              </a:tr>
              <a:tr h="18435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105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0.81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2.41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2.01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1.87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1.23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0.90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1.24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0.56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0.34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1.70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1.97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1.69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1.39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739869"/>
                  </a:ext>
                </a:extLst>
              </a:tr>
              <a:tr h="18435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106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2.24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-0.06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0.18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0.10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0.59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1.00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0.77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0.96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0.49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-0.33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0.34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1.22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0.62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47021334"/>
                  </a:ext>
                </a:extLst>
              </a:tr>
              <a:tr h="18435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107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0.89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2.20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1.59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2.00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1.75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1.40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1.76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1.54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1.72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1.16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0.29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-0.06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1.35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54257512"/>
                  </a:ext>
                </a:extLst>
              </a:tr>
              <a:tr h="18435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108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0.18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0.22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0.56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0.66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0.93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0.85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0.38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0.43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0.42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0.37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0.58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1.14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0.56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94393555"/>
                  </a:ext>
                </a:extLst>
              </a:tr>
              <a:tr h="18435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109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1.86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-0.21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-0.03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-0.97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-1.21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-0.75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-0.51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-0.33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-0.58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-0.26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0.09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0.05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-0.23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704294801"/>
                  </a:ext>
                </a:extLst>
              </a:tr>
              <a:tr h="18435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110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577" marR="5577" marT="557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-0.19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1.38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1.23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2.10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2.45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1.83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1.91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solidFill>
                            <a:schemeClr val="tx1"/>
                          </a:solidFill>
                          <a:effectLst/>
                        </a:rPr>
                        <a:t>2.35 </a:t>
                      </a:r>
                      <a:endParaRPr lang="en-US" altLang="zh-TW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2.60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en-US" altLang="zh-TW" sz="10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2.55</a:t>
                      </a:r>
                      <a:endParaRPr lang="zh-TW" altLang="en-US" sz="10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en-US" altLang="zh-TW" sz="10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2.85</a:t>
                      </a:r>
                      <a:endParaRPr lang="zh-TW" altLang="en-US" sz="10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en-US" altLang="zh-TW" sz="10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2.63</a:t>
                      </a:r>
                      <a:endParaRPr lang="zh-TW" altLang="en-US" sz="10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1.96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839366910"/>
                  </a:ext>
                </a:extLst>
              </a:tr>
              <a:tr h="184355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000" u="none" strike="noStrike">
                          <a:solidFill>
                            <a:schemeClr val="tx1"/>
                          </a:solidFill>
                          <a:effectLst/>
                        </a:rPr>
                        <a:t>　</a:t>
                      </a:r>
                      <a:endParaRPr lang="zh-TW" altLang="en-US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u="none" strike="noStrike">
                          <a:solidFill>
                            <a:schemeClr val="tx1"/>
                          </a:solidFill>
                          <a:effectLst/>
                        </a:rPr>
                        <a:t>　</a:t>
                      </a:r>
                      <a:endParaRPr lang="zh-TW" altLang="en-US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u="none" strike="noStrike">
                          <a:solidFill>
                            <a:schemeClr val="tx1"/>
                          </a:solidFill>
                          <a:effectLst/>
                        </a:rPr>
                        <a:t>　</a:t>
                      </a:r>
                      <a:endParaRPr lang="zh-TW" altLang="en-US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u="none" strike="noStrike">
                          <a:solidFill>
                            <a:schemeClr val="tx1"/>
                          </a:solidFill>
                          <a:effectLst/>
                        </a:rPr>
                        <a:t>　</a:t>
                      </a:r>
                      <a:endParaRPr lang="zh-TW" altLang="en-US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u="none" strike="noStrike">
                          <a:solidFill>
                            <a:schemeClr val="tx1"/>
                          </a:solidFill>
                          <a:effectLst/>
                        </a:rPr>
                        <a:t>　</a:t>
                      </a:r>
                      <a:endParaRPr lang="zh-TW" altLang="en-US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u="none" strike="noStrike">
                          <a:solidFill>
                            <a:schemeClr val="tx1"/>
                          </a:solidFill>
                          <a:effectLst/>
                        </a:rPr>
                        <a:t>　</a:t>
                      </a:r>
                      <a:endParaRPr lang="zh-TW" altLang="en-US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累計</a:t>
                      </a:r>
                      <a:endParaRPr lang="zh-TW" altLang="en-US" sz="1000" b="1" i="0" u="none" strike="noStrike" dirty="0">
                        <a:solidFill>
                          <a:schemeClr val="tx1"/>
                        </a:solidFill>
                        <a:effectLst/>
                        <a:latin typeface="細明體" panose="02020509000000000000" pitchFamily="49" charset="-120"/>
                        <a:ea typeface="細明體" panose="02020509000000000000" pitchFamily="49" charset="-120"/>
                      </a:endParaRPr>
                    </a:p>
                  </a:txBody>
                  <a:tcPr marL="5990" marR="5990" marT="5990" marB="0" anchor="ctr"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20.15 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461036491"/>
                  </a:ext>
                </a:extLst>
              </a:tr>
              <a:tr h="184355">
                <a:tc gridSpan="2">
                  <a:txBody>
                    <a:bodyPr/>
                    <a:lstStyle/>
                    <a:p>
                      <a:pPr algn="ctr" fontAlgn="ctr"/>
                      <a:endParaRPr lang="zh-TW" altLang="en-US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0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u="none" strike="noStrike">
                          <a:solidFill>
                            <a:schemeClr val="tx1"/>
                          </a:solidFill>
                          <a:effectLst/>
                        </a:rPr>
                        <a:t>平均</a:t>
                      </a:r>
                      <a:endParaRPr lang="zh-TW" altLang="en-US" sz="1000" b="1" i="0" u="none" strike="noStrike">
                        <a:solidFill>
                          <a:schemeClr val="tx1"/>
                        </a:solidFill>
                        <a:effectLst/>
                        <a:latin typeface="細明體" panose="02020509000000000000" pitchFamily="49" charset="-120"/>
                        <a:ea typeface="細明體" panose="02020509000000000000" pitchFamily="49" charset="-120"/>
                      </a:endParaRPr>
                    </a:p>
                  </a:txBody>
                  <a:tcPr marL="5990" marR="5990" marT="599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1.06</a:t>
                      </a:r>
                      <a:endParaRPr lang="en-US" altLang="zh-TW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5990" marR="5990" marT="5990" marB="0" anchor="ctr"/>
                </a:tc>
                <a:extLst>
                  <a:ext uri="{0D108BD9-81ED-4DB2-BD59-A6C34878D82A}">
                    <a16:rowId xmlns:a16="http://schemas.microsoft.com/office/drawing/2014/main" val="1333634456"/>
                  </a:ext>
                </a:extLst>
              </a:tr>
            </a:tbl>
          </a:graphicData>
        </a:graphic>
      </p:graphicFrame>
      <p:sp>
        <p:nvSpPr>
          <p:cNvPr id="9" name="矩形 8"/>
          <p:cNvSpPr/>
          <p:nvPr/>
        </p:nvSpPr>
        <p:spPr>
          <a:xfrm>
            <a:off x="1188732" y="5565057"/>
            <a:ext cx="10855783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000" dirty="0">
                <a:latin typeface="+mn-ea"/>
              </a:rPr>
              <a:t>附註：</a:t>
            </a:r>
            <a:br>
              <a:rPr lang="zh-TW" altLang="en-US" sz="1000" dirty="0">
                <a:latin typeface="+mn-ea"/>
              </a:rPr>
            </a:br>
            <a:r>
              <a:rPr lang="zh-TW" altLang="en-US" sz="1000" dirty="0">
                <a:latin typeface="+mn-ea"/>
              </a:rPr>
              <a:t>    一</a:t>
            </a:r>
            <a:r>
              <a:rPr lang="zh-TW" altLang="en-US" sz="1000" dirty="0" smtClean="0">
                <a:latin typeface="+mn-ea"/>
              </a:rPr>
              <a:t>、</a:t>
            </a:r>
            <a:r>
              <a:rPr lang="zh-TW" altLang="en-US" sz="1000" dirty="0">
                <a:latin typeface="+mn-ea"/>
              </a:rPr>
              <a:t>調升率平均值：</a:t>
            </a:r>
            <a:r>
              <a:rPr lang="en-US" altLang="zh-TW" sz="1000" dirty="0">
                <a:latin typeface="+mn-ea"/>
              </a:rPr>
              <a:t>(-0.28%+1.61%+2.31%+0.60%+1.8%+3.52%-0.87%+0.97%+1.42%+1.93%+0.79%+1.2%-0.3%+1.39%+0.62%+1.35%+0.56%-0.23%+</a:t>
            </a:r>
            <a:r>
              <a:rPr lang="en-US" altLang="zh-TW" sz="1000" dirty="0" smtClean="0">
                <a:latin typeface="+mn-ea"/>
              </a:rPr>
              <a:t>1.96%)/19=1.06%</a:t>
            </a:r>
            <a:endParaRPr lang="en-US" altLang="zh-TW" sz="1000" dirty="0" smtClean="0">
              <a:latin typeface="+mn-ea"/>
            </a:endParaRPr>
          </a:p>
          <a:p>
            <a:r>
              <a:rPr lang="zh-TW" altLang="en-US" sz="1000" dirty="0" smtClean="0">
                <a:latin typeface="+mn-ea"/>
              </a:rPr>
              <a:t>    </a:t>
            </a:r>
            <a:r>
              <a:rPr lang="zh-TW" altLang="en-US" sz="1000" dirty="0">
                <a:latin typeface="+mn-ea"/>
              </a:rPr>
              <a:t>二</a:t>
            </a:r>
            <a:r>
              <a:rPr lang="zh-TW" altLang="en-US" sz="1000" dirty="0" smtClean="0">
                <a:latin typeface="+mn-ea"/>
              </a:rPr>
              <a:t>、資料</a:t>
            </a:r>
            <a:r>
              <a:rPr lang="zh-TW" altLang="en-US" sz="1000" dirty="0">
                <a:latin typeface="+mn-ea"/>
              </a:rPr>
              <a:t>來源：行政院主計總處 </a:t>
            </a:r>
          </a:p>
        </p:txBody>
      </p:sp>
    </p:spTree>
    <p:extLst>
      <p:ext uri="{BB962C8B-B14F-4D97-AF65-F5344CB8AC3E}">
        <p14:creationId xmlns:p14="http://schemas.microsoft.com/office/powerpoint/2010/main" val="1306157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內容版面配置區 2"/>
          <p:cNvSpPr>
            <a:spLocks noGrp="1"/>
          </p:cNvSpPr>
          <p:nvPr>
            <p:ph idx="1"/>
          </p:nvPr>
        </p:nvSpPr>
        <p:spPr>
          <a:xfrm>
            <a:off x="677334" y="688405"/>
            <a:ext cx="8596668" cy="454595"/>
          </a:xfrm>
        </p:spPr>
        <p:txBody>
          <a:bodyPr/>
          <a:lstStyle/>
          <a:p>
            <a:pPr marL="0" indent="0">
              <a:buNone/>
            </a:pPr>
            <a:r>
              <a:rPr lang="zh-TW" altLang="en-US" dirty="0" smtClean="0">
                <a:solidFill>
                  <a:schemeClr val="tx1"/>
                </a:solidFill>
              </a:rPr>
              <a:t>三、基本工資調整統計：</a:t>
            </a:r>
            <a:endParaRPr lang="zh-TW" altLang="en-US" dirty="0">
              <a:solidFill>
                <a:schemeClr val="tx1"/>
              </a:solidFill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8002159"/>
              </p:ext>
            </p:extLst>
          </p:nvPr>
        </p:nvGraphicFramePr>
        <p:xfrm>
          <a:off x="1220014" y="1145458"/>
          <a:ext cx="8356605" cy="413692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26139">
                  <a:extLst>
                    <a:ext uri="{9D8B030D-6E8A-4147-A177-3AD203B41FA5}">
                      <a16:colId xmlns:a16="http://schemas.microsoft.com/office/drawing/2014/main" val="573652753"/>
                    </a:ext>
                  </a:extLst>
                </a:gridCol>
                <a:gridCol w="2829548">
                  <a:extLst>
                    <a:ext uri="{9D8B030D-6E8A-4147-A177-3AD203B41FA5}">
                      <a16:colId xmlns:a16="http://schemas.microsoft.com/office/drawing/2014/main" val="2792269424"/>
                    </a:ext>
                  </a:extLst>
                </a:gridCol>
                <a:gridCol w="2150459">
                  <a:extLst>
                    <a:ext uri="{9D8B030D-6E8A-4147-A177-3AD203B41FA5}">
                      <a16:colId xmlns:a16="http://schemas.microsoft.com/office/drawing/2014/main" val="1834722104"/>
                    </a:ext>
                  </a:extLst>
                </a:gridCol>
                <a:gridCol w="2150459">
                  <a:extLst>
                    <a:ext uri="{9D8B030D-6E8A-4147-A177-3AD203B41FA5}">
                      <a16:colId xmlns:a16="http://schemas.microsoft.com/office/drawing/2014/main" val="902556408"/>
                    </a:ext>
                  </a:extLst>
                </a:gridCol>
              </a:tblGrid>
              <a:tr h="258558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基本工資調整統計表</a:t>
                      </a:r>
                      <a:endParaRPr lang="zh-TW" alt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811" marR="5811" marT="581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1669203"/>
                  </a:ext>
                </a:extLst>
              </a:tr>
              <a:tr h="258558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年度</a:t>
                      </a:r>
                      <a:endParaRPr lang="zh-TW" alt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811" marR="5811" marT="581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月薪</a:t>
                      </a:r>
                      <a:endParaRPr lang="zh-TW" alt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811" marR="5811" marT="581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時薪</a:t>
                      </a:r>
                      <a:endParaRPr lang="zh-TW" altLang="en-US" sz="1200" b="0" i="0" u="none" strike="noStrike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811" marR="5811" marT="581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調升率</a:t>
                      </a:r>
                      <a:endParaRPr lang="zh-TW" altLang="en-US" sz="1200" b="0" i="0" u="none" strike="noStrike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811" marR="5811" marT="581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99764061"/>
                  </a:ext>
                </a:extLst>
              </a:tr>
              <a:tr h="258558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91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811" marR="5811" marT="581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15,840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811" marR="5811" marT="581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66</a:t>
                      </a:r>
                      <a:endParaRPr lang="en-US" altLang="zh-TW" sz="1200" b="0" i="0" u="none" strike="noStrike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811" marR="5811" marT="581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  <a:endParaRPr lang="zh-TW" altLang="en-US" sz="1200" b="0" i="0" u="none" strike="noStrike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811" marR="5811" marT="581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91763727"/>
                  </a:ext>
                </a:extLst>
              </a:tr>
              <a:tr h="258558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96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811" marR="5811" marT="581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17,280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811" marR="5811" marT="581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95</a:t>
                      </a:r>
                      <a:endParaRPr lang="en-US" altLang="zh-TW" sz="1200" b="0" i="0" u="none" strike="noStrike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811" marR="5811" marT="581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9%</a:t>
                      </a:r>
                      <a:endParaRPr lang="en-US" altLang="zh-TW" sz="1200" b="0" i="0" u="none" strike="noStrike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811" marR="5811" marT="581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38762676"/>
                  </a:ext>
                </a:extLst>
              </a:tr>
              <a:tr h="258558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100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811" marR="5811" marT="581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17,880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811" marR="5811" marT="581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98</a:t>
                      </a:r>
                      <a:endParaRPr lang="en-US" altLang="zh-TW" sz="1200" b="0" i="0" u="none" strike="noStrike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811" marR="5811" marT="581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3%</a:t>
                      </a:r>
                      <a:endParaRPr lang="en-US" altLang="zh-TW" sz="1200" b="0" i="0" u="none" strike="noStrike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811" marR="5811" marT="581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81325173"/>
                  </a:ext>
                </a:extLst>
              </a:tr>
              <a:tr h="258558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101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811" marR="5811" marT="581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18,780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811" marR="5811" marT="581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103</a:t>
                      </a:r>
                      <a:endParaRPr lang="en-US" altLang="zh-TW" sz="1200" b="0" i="0" u="none" strike="noStrike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811" marR="5811" marT="581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5%</a:t>
                      </a:r>
                      <a:endParaRPr lang="en-US" altLang="zh-TW" sz="1200" b="0" i="0" u="none" strike="noStrike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811" marR="5811" marT="581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7270051"/>
                  </a:ext>
                </a:extLst>
              </a:tr>
              <a:tr h="258558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102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811" marR="5811" marT="581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19,047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811" marR="5811" marT="581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109</a:t>
                      </a:r>
                      <a:endParaRPr lang="en-US" altLang="zh-TW" sz="1200" b="0" i="0" u="none" strike="noStrike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811" marR="5811" marT="581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1%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811" marR="5811" marT="581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21020649"/>
                  </a:ext>
                </a:extLst>
              </a:tr>
              <a:tr h="258558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103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811" marR="5811" marT="581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19,273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811" marR="5811" marT="581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115</a:t>
                      </a:r>
                      <a:endParaRPr lang="en-US" altLang="zh-TW" sz="1200" b="0" i="0" u="none" strike="noStrike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811" marR="5811" marT="581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1%</a:t>
                      </a:r>
                      <a:endParaRPr lang="en-US" altLang="zh-TW" sz="1200" b="0" i="0" u="none" strike="noStrike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811" marR="5811" marT="581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2005642"/>
                  </a:ext>
                </a:extLst>
              </a:tr>
              <a:tr h="258558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104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811" marR="5811" marT="581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20,008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811" marR="5811" marT="581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120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811" marR="5811" marT="581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4%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811" marR="5811" marT="581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67299740"/>
                  </a:ext>
                </a:extLst>
              </a:tr>
              <a:tr h="258558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106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811" marR="5811" marT="581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21,009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811" marR="5811" marT="581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133</a:t>
                      </a:r>
                      <a:endParaRPr lang="en-US" altLang="zh-TW" sz="1200" b="0" i="0" u="none" strike="noStrike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811" marR="5811" marT="581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5%</a:t>
                      </a:r>
                      <a:endParaRPr lang="en-US" altLang="zh-TW" sz="1200" b="0" i="0" u="none" strike="noStrike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811" marR="5811" marT="581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04613868"/>
                  </a:ext>
                </a:extLst>
              </a:tr>
              <a:tr h="258558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107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811" marR="5811" marT="581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22,000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811" marR="5811" marT="581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140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811" marR="5811" marT="581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5%</a:t>
                      </a:r>
                      <a:endParaRPr lang="en-US" altLang="zh-TW" sz="1200" b="0" i="0" u="none" strike="noStrike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811" marR="5811" marT="581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47837241"/>
                  </a:ext>
                </a:extLst>
              </a:tr>
              <a:tr h="258558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108</a:t>
                      </a:r>
                      <a:endParaRPr lang="en-US" altLang="zh-TW" sz="1200" b="0" i="0" u="none" strike="noStrike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811" marR="5811" marT="581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23,100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811" marR="5811" marT="581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150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811" marR="5811" marT="581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5%</a:t>
                      </a:r>
                      <a:endParaRPr lang="en-US" altLang="zh-TW" sz="1200" b="0" i="0" u="none" strike="noStrike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811" marR="5811" marT="581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13189585"/>
                  </a:ext>
                </a:extLst>
              </a:tr>
              <a:tr h="258558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109</a:t>
                      </a:r>
                      <a:endParaRPr lang="en-US" altLang="zh-TW" sz="1200" b="0" i="0" u="none" strike="noStrike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811" marR="5811" marT="581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23,800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811" marR="5811" marT="581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158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811" marR="5811" marT="581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3%</a:t>
                      </a:r>
                      <a:endParaRPr lang="en-US" altLang="zh-TW" sz="1200" b="0" i="0" u="none" strike="noStrike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811" marR="5811" marT="581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08581281"/>
                  </a:ext>
                </a:extLst>
              </a:tr>
              <a:tr h="258558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110</a:t>
                      </a:r>
                      <a:endParaRPr lang="en-US" altLang="zh-TW" sz="1200" b="0" i="0" u="none" strike="noStrike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811" marR="5811" marT="581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24,000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811" marR="5811" marT="581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160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811" marR="5811" marT="581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1%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811" marR="5811" marT="581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62800946"/>
                  </a:ext>
                </a:extLst>
              </a:tr>
              <a:tr h="258558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111</a:t>
                      </a:r>
                      <a:endParaRPr lang="en-US" altLang="zh-TW" sz="1200" b="0" i="0" u="none" strike="noStrike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811" marR="5811" marT="581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25,250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811" marR="5811" marT="581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168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811" marR="5811" marT="581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5%</a:t>
                      </a:r>
                      <a:endParaRPr lang="en-US" altLang="zh-TW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811" marR="5811" marT="581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34116368"/>
                  </a:ext>
                </a:extLst>
              </a:tr>
              <a:tr h="258558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漲幅</a:t>
                      </a:r>
                      <a:endParaRPr lang="zh-TW" altLang="en-US" sz="1200" b="0" i="0" u="none" strike="noStrike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811" marR="5811" marT="581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59%</a:t>
                      </a:r>
                      <a:endParaRPr lang="en-US" altLang="zh-TW" sz="1200" b="0" i="0" u="none" strike="noStrike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811" marR="5811" marT="581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  <a:endParaRPr lang="zh-TW" alt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811" marR="5811" marT="581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  <a:endParaRPr lang="zh-TW" alt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811" marR="5811" marT="581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00441348"/>
                  </a:ext>
                </a:extLst>
              </a:tr>
            </a:tbl>
          </a:graphicData>
        </a:graphic>
      </p:graphicFrame>
      <p:sp>
        <p:nvSpPr>
          <p:cNvPr id="7" name="矩形 6"/>
          <p:cNvSpPr/>
          <p:nvPr/>
        </p:nvSpPr>
        <p:spPr>
          <a:xfrm>
            <a:off x="1220014" y="5545399"/>
            <a:ext cx="80539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200" dirty="0">
                <a:latin typeface="+mn-ea"/>
              </a:rPr>
              <a:t>附註：</a:t>
            </a:r>
            <a:br>
              <a:rPr lang="zh-TW" altLang="en-US" sz="1200" dirty="0">
                <a:latin typeface="+mn-ea"/>
              </a:rPr>
            </a:br>
            <a:r>
              <a:rPr lang="zh-TW" altLang="en-US" sz="1200" dirty="0">
                <a:latin typeface="+mn-ea"/>
              </a:rPr>
              <a:t>    一、漲幅計算內容</a:t>
            </a:r>
            <a:r>
              <a:rPr lang="zh-TW" altLang="en-US" sz="1200" dirty="0" smtClean="0">
                <a:latin typeface="+mn-ea"/>
              </a:rPr>
              <a:t>：</a:t>
            </a:r>
            <a:r>
              <a:rPr lang="en-US" altLang="zh-TW" sz="1200" dirty="0" smtClean="0">
                <a:latin typeface="+mn-ea"/>
              </a:rPr>
              <a:t>(</a:t>
            </a:r>
            <a:r>
              <a:rPr lang="en-US" altLang="zh-TW" sz="1200" dirty="0">
                <a:latin typeface="+mn-ea"/>
              </a:rPr>
              <a:t>25,250-15,840)/15,840=59%</a:t>
            </a:r>
            <a:r>
              <a:rPr lang="zh-TW" altLang="en-US" sz="1200" dirty="0">
                <a:latin typeface="+mn-ea"/>
              </a:rPr>
              <a:t>。</a:t>
            </a:r>
            <a:br>
              <a:rPr lang="zh-TW" altLang="en-US" sz="1200" dirty="0">
                <a:latin typeface="+mn-ea"/>
              </a:rPr>
            </a:br>
            <a:r>
              <a:rPr lang="zh-TW" altLang="en-US" sz="1200" dirty="0">
                <a:latin typeface="+mn-ea"/>
              </a:rPr>
              <a:t>    二、調升率</a:t>
            </a:r>
            <a:r>
              <a:rPr lang="zh-TW" altLang="en-US" sz="1200" dirty="0" smtClean="0">
                <a:latin typeface="+mn-ea"/>
              </a:rPr>
              <a:t>平均值：</a:t>
            </a:r>
            <a:r>
              <a:rPr lang="en-US" altLang="zh-TW" sz="1200" dirty="0" smtClean="0">
                <a:latin typeface="+mn-ea"/>
              </a:rPr>
              <a:t>(</a:t>
            </a:r>
            <a:r>
              <a:rPr lang="en-US" altLang="zh-TW" sz="1200" dirty="0">
                <a:latin typeface="+mn-ea"/>
              </a:rPr>
              <a:t>9%+3%+5%+1%+1%+4%+5%+5%+5</a:t>
            </a:r>
            <a:r>
              <a:rPr lang="en-US" altLang="zh-TW" sz="1200" dirty="0" smtClean="0">
                <a:latin typeface="+mn-ea"/>
              </a:rPr>
              <a:t>%+</a:t>
            </a:r>
            <a:r>
              <a:rPr lang="en-US" altLang="zh-TW" sz="1200" dirty="0">
                <a:latin typeface="+mn-ea"/>
              </a:rPr>
              <a:t>3%+1%+5%)/12</a:t>
            </a:r>
            <a:r>
              <a:rPr lang="zh-TW" altLang="en-US" sz="1200" dirty="0" smtClean="0">
                <a:latin typeface="+mn-ea"/>
              </a:rPr>
              <a:t>次</a:t>
            </a:r>
            <a:r>
              <a:rPr lang="en-US" altLang="zh-TW" sz="1200" dirty="0" smtClean="0">
                <a:latin typeface="+mn-ea"/>
              </a:rPr>
              <a:t>=</a:t>
            </a:r>
            <a:r>
              <a:rPr lang="en-US" altLang="zh-TW" sz="1200" dirty="0">
                <a:latin typeface="+mn-ea"/>
              </a:rPr>
              <a:t>3.92%</a:t>
            </a:r>
            <a:r>
              <a:rPr lang="zh-TW" altLang="en-US" sz="1200" dirty="0">
                <a:latin typeface="+mn-ea"/>
              </a:rPr>
              <a:t>。 </a:t>
            </a:r>
          </a:p>
        </p:txBody>
      </p:sp>
    </p:spTree>
    <p:extLst>
      <p:ext uri="{BB962C8B-B14F-4D97-AF65-F5344CB8AC3E}">
        <p14:creationId xmlns:p14="http://schemas.microsoft.com/office/powerpoint/2010/main" val="907803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415075" y="462117"/>
            <a:ext cx="3899582" cy="619432"/>
          </a:xfrm>
        </p:spPr>
        <p:txBody>
          <a:bodyPr>
            <a:normAutofit/>
          </a:bodyPr>
          <a:lstStyle/>
          <a:p>
            <a:r>
              <a:rPr lang="zh-TW" altLang="en-US" sz="2600" u="sng" dirty="0" smtClean="0">
                <a:solidFill>
                  <a:schemeClr val="tx1"/>
                </a:solidFill>
              </a:rPr>
              <a:t>肆、住宿費調整幅度建議</a:t>
            </a:r>
            <a:endParaRPr lang="zh-TW" altLang="en-US" sz="2600" u="sng" dirty="0">
              <a:solidFill>
                <a:schemeClr val="tx1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77334" y="1413337"/>
            <a:ext cx="9213917" cy="877579"/>
          </a:xfrm>
        </p:spPr>
        <p:txBody>
          <a:bodyPr/>
          <a:lstStyle/>
          <a:p>
            <a:pPr marL="452438" indent="-452438">
              <a:lnSpc>
                <a:spcPts val="2500"/>
              </a:lnSpc>
              <a:buNone/>
            </a:pPr>
            <a:r>
              <a:rPr lang="zh-TW" altLang="en-US" dirty="0" smtClean="0">
                <a:solidFill>
                  <a:schemeClr val="tx1"/>
                </a:solidFill>
              </a:rPr>
              <a:t>一、依往年物價及基本工資上漲指數</a:t>
            </a:r>
            <a:r>
              <a:rPr lang="en-US" altLang="zh-TW" dirty="0" smtClean="0">
                <a:solidFill>
                  <a:schemeClr val="tx1"/>
                </a:solidFill>
              </a:rPr>
              <a:t>(6%)</a:t>
            </a:r>
            <a:r>
              <a:rPr lang="zh-TW" altLang="en-US" dirty="0" smtClean="0">
                <a:solidFill>
                  <a:schemeClr val="tx1"/>
                </a:solidFill>
              </a:rPr>
              <a:t>為基本調幅，並以其平均值</a:t>
            </a:r>
            <a:r>
              <a:rPr lang="en-US" altLang="zh-TW" dirty="0" smtClean="0">
                <a:solidFill>
                  <a:schemeClr val="tx1"/>
                </a:solidFill>
              </a:rPr>
              <a:t>(2%)</a:t>
            </a:r>
            <a:r>
              <a:rPr lang="zh-TW" altLang="en-US" dirty="0" smtClean="0">
                <a:solidFill>
                  <a:schemeClr val="tx1"/>
                </a:solidFill>
              </a:rPr>
              <a:t>預估未來</a:t>
            </a:r>
            <a:r>
              <a:rPr lang="en-US" altLang="zh-TW" dirty="0" smtClean="0">
                <a:solidFill>
                  <a:schemeClr val="tx1"/>
                </a:solidFill>
              </a:rPr>
              <a:t>10</a:t>
            </a:r>
            <a:r>
              <a:rPr lang="zh-TW" altLang="en-US" dirty="0" smtClean="0">
                <a:solidFill>
                  <a:schemeClr val="tx1"/>
                </a:solidFill>
              </a:rPr>
              <a:t>年之上漲率予以加總，</a:t>
            </a:r>
            <a:r>
              <a:rPr lang="zh-TW" altLang="en-US" b="1" dirty="0" smtClean="0">
                <a:solidFill>
                  <a:schemeClr val="tx1"/>
                </a:solidFill>
              </a:rPr>
              <a:t>建議於</a:t>
            </a:r>
            <a:r>
              <a:rPr lang="en-US" altLang="zh-TW" b="1" dirty="0" smtClean="0">
                <a:solidFill>
                  <a:schemeClr val="tx1"/>
                </a:solidFill>
              </a:rPr>
              <a:t>6%</a:t>
            </a:r>
            <a:r>
              <a:rPr lang="zh-TW" altLang="en-US" b="1" dirty="0" smtClean="0">
                <a:solidFill>
                  <a:schemeClr val="tx1"/>
                </a:solidFill>
              </a:rPr>
              <a:t>至</a:t>
            </a:r>
            <a:r>
              <a:rPr lang="en-US" altLang="zh-TW" b="1" dirty="0" smtClean="0">
                <a:solidFill>
                  <a:schemeClr val="tx1"/>
                </a:solidFill>
              </a:rPr>
              <a:t>8%</a:t>
            </a:r>
            <a:r>
              <a:rPr lang="zh-TW" altLang="en-US" b="1" dirty="0" smtClean="0">
                <a:solidFill>
                  <a:schemeClr val="tx1"/>
                </a:solidFill>
              </a:rPr>
              <a:t>調幅範圍內，提報本校行政會議做決定</a:t>
            </a:r>
            <a:r>
              <a:rPr lang="zh-TW" altLang="en-US" dirty="0" smtClean="0">
                <a:solidFill>
                  <a:schemeClr val="tx1"/>
                </a:solidFill>
              </a:rPr>
              <a:t>。</a:t>
            </a:r>
            <a:endParaRPr lang="zh-TW" altLang="en-US" dirty="0">
              <a:solidFill>
                <a:schemeClr val="tx1"/>
              </a:solidFill>
            </a:endParaRP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3203084"/>
              </p:ext>
            </p:extLst>
          </p:nvPr>
        </p:nvGraphicFramePr>
        <p:xfrm>
          <a:off x="838482" y="2290916"/>
          <a:ext cx="9052769" cy="35789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06453">
                  <a:extLst>
                    <a:ext uri="{9D8B030D-6E8A-4147-A177-3AD203B41FA5}">
                      <a16:colId xmlns:a16="http://schemas.microsoft.com/office/drawing/2014/main" val="1802004814"/>
                    </a:ext>
                  </a:extLst>
                </a:gridCol>
                <a:gridCol w="1508066">
                  <a:extLst>
                    <a:ext uri="{9D8B030D-6E8A-4147-A177-3AD203B41FA5}">
                      <a16:colId xmlns:a16="http://schemas.microsoft.com/office/drawing/2014/main" val="1928474450"/>
                    </a:ext>
                  </a:extLst>
                </a:gridCol>
                <a:gridCol w="1857763">
                  <a:extLst>
                    <a:ext uri="{9D8B030D-6E8A-4147-A177-3AD203B41FA5}">
                      <a16:colId xmlns:a16="http://schemas.microsoft.com/office/drawing/2014/main" val="2310595737"/>
                    </a:ext>
                  </a:extLst>
                </a:gridCol>
                <a:gridCol w="1857763">
                  <a:extLst>
                    <a:ext uri="{9D8B030D-6E8A-4147-A177-3AD203B41FA5}">
                      <a16:colId xmlns:a16="http://schemas.microsoft.com/office/drawing/2014/main" val="2878930928"/>
                    </a:ext>
                  </a:extLst>
                </a:gridCol>
                <a:gridCol w="1508066">
                  <a:extLst>
                    <a:ext uri="{9D8B030D-6E8A-4147-A177-3AD203B41FA5}">
                      <a16:colId xmlns:a16="http://schemas.microsoft.com/office/drawing/2014/main" val="1221136253"/>
                    </a:ext>
                  </a:extLst>
                </a:gridCol>
                <a:gridCol w="1114658">
                  <a:extLst>
                    <a:ext uri="{9D8B030D-6E8A-4147-A177-3AD203B41FA5}">
                      <a16:colId xmlns:a16="http://schemas.microsoft.com/office/drawing/2014/main" val="789816805"/>
                    </a:ext>
                  </a:extLst>
                </a:gridCol>
              </a:tblGrid>
              <a:tr h="715788"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zh-TW" altLang="en-US" sz="1800" u="none" strike="noStrike" dirty="0">
                          <a:effectLst/>
                        </a:rPr>
                        <a:t>民國</a:t>
                      </a:r>
                      <a:r>
                        <a:rPr lang="en-US" altLang="zh-TW" sz="1800" u="none" strike="noStrike" dirty="0">
                          <a:effectLst/>
                        </a:rPr>
                        <a:t>90</a:t>
                      </a:r>
                      <a:r>
                        <a:rPr lang="zh-TW" altLang="en-US" sz="1800" u="none" strike="noStrike" dirty="0">
                          <a:effectLst/>
                        </a:rPr>
                        <a:t>年至今物價與基本工資調整情形統計表</a:t>
                      </a:r>
                      <a:endParaRPr lang="zh-TW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5062650"/>
                  </a:ext>
                </a:extLst>
              </a:tr>
              <a:tr h="715788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u="none" strike="noStrike" dirty="0">
                          <a:effectLst/>
                        </a:rPr>
                        <a:t>項    目</a:t>
                      </a:r>
                      <a:endParaRPr lang="zh-TW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 dirty="0">
                          <a:effectLst/>
                        </a:rPr>
                        <a:t>90</a:t>
                      </a:r>
                      <a:r>
                        <a:rPr lang="zh-TW" altLang="en-US" sz="1800" u="none" strike="noStrike" dirty="0">
                          <a:effectLst/>
                        </a:rPr>
                        <a:t>年至今</a:t>
                      </a:r>
                      <a:br>
                        <a:rPr lang="zh-TW" altLang="en-US" sz="1800" u="none" strike="noStrike" dirty="0">
                          <a:effectLst/>
                        </a:rPr>
                      </a:br>
                      <a:r>
                        <a:rPr lang="zh-TW" altLang="en-US" sz="1800" u="none" strike="noStrike" dirty="0">
                          <a:effectLst/>
                        </a:rPr>
                        <a:t>調整頻率</a:t>
                      </a:r>
                      <a:endParaRPr lang="zh-TW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u="none" strike="noStrike">
                          <a:effectLst/>
                        </a:rPr>
                        <a:t>最大調幅</a:t>
                      </a:r>
                      <a:endParaRPr lang="zh-TW" altLang="en-US" sz="1800" b="0" i="0" u="none" strike="noStrike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u="none" strike="noStrike">
                          <a:effectLst/>
                        </a:rPr>
                        <a:t>平均調整率</a:t>
                      </a:r>
                      <a:endParaRPr lang="zh-TW" altLang="en-US" sz="1800" b="0" i="0" u="none" strike="noStrike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u="none" strike="noStrike">
                          <a:effectLst/>
                        </a:rPr>
                        <a:t>累計上漲</a:t>
                      </a:r>
                      <a:endParaRPr lang="zh-TW" altLang="en-US" sz="1800" b="0" i="0" u="none" strike="noStrike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u="none" strike="noStrike">
                          <a:effectLst/>
                        </a:rPr>
                        <a:t>備考</a:t>
                      </a:r>
                      <a:endParaRPr lang="zh-TW" altLang="en-US" sz="1800" b="0" i="0" u="none" strike="noStrike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26668700"/>
                  </a:ext>
                </a:extLst>
              </a:tr>
              <a:tr h="715788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u="none" strike="noStrike">
                          <a:effectLst/>
                        </a:rPr>
                        <a:t>物價指數</a:t>
                      </a:r>
                      <a:endParaRPr lang="zh-TW" altLang="en-US" sz="1800" b="0" i="0" u="none" strike="noStrike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 dirty="0">
                          <a:effectLst/>
                        </a:rPr>
                        <a:t>20</a:t>
                      </a:r>
                      <a:r>
                        <a:rPr lang="zh-TW" altLang="en-US" sz="1800" u="none" strike="noStrike" dirty="0">
                          <a:effectLst/>
                        </a:rPr>
                        <a:t>年</a:t>
                      </a:r>
                      <a:endParaRPr lang="zh-TW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 dirty="0">
                          <a:effectLst/>
                        </a:rPr>
                        <a:t>3.52%</a:t>
                      </a:r>
                      <a:endParaRPr lang="en-US" altLang="zh-TW" sz="18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 dirty="0" smtClean="0">
                          <a:effectLst/>
                        </a:rPr>
                        <a:t>1.06%</a:t>
                      </a:r>
                      <a:endParaRPr lang="en-US" altLang="zh-TW" sz="18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>
                          <a:effectLst/>
                        </a:rPr>
                        <a:t>22%</a:t>
                      </a:r>
                      <a:endParaRPr lang="en-US" altLang="zh-TW" sz="1800" b="0" i="0" u="none" strike="noStrike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800" u="none" strike="noStrike" dirty="0">
                          <a:effectLst/>
                        </a:rPr>
                        <a:t>　</a:t>
                      </a:r>
                      <a:endParaRPr lang="zh-TW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72878951"/>
                  </a:ext>
                </a:extLst>
              </a:tr>
              <a:tr h="715788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u="none" strike="noStrike">
                          <a:effectLst/>
                        </a:rPr>
                        <a:t>基本工資</a:t>
                      </a:r>
                      <a:endParaRPr lang="zh-TW" altLang="en-US" sz="1800" b="0" i="0" u="none" strike="noStrike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>
                          <a:effectLst/>
                        </a:rPr>
                        <a:t>12</a:t>
                      </a:r>
                      <a:r>
                        <a:rPr lang="zh-TW" altLang="en-US" sz="1800" u="none" strike="noStrike">
                          <a:effectLst/>
                        </a:rPr>
                        <a:t>次</a:t>
                      </a:r>
                      <a:endParaRPr lang="zh-TW" altLang="en-US" sz="1800" b="0" i="0" u="none" strike="noStrike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 dirty="0">
                          <a:effectLst/>
                        </a:rPr>
                        <a:t>9%</a:t>
                      </a:r>
                      <a:endParaRPr lang="en-US" altLang="zh-TW" sz="18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 dirty="0">
                          <a:effectLst/>
                        </a:rPr>
                        <a:t>3.92%</a:t>
                      </a:r>
                      <a:endParaRPr lang="en-US" altLang="zh-TW" sz="18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>
                          <a:effectLst/>
                        </a:rPr>
                        <a:t>59%</a:t>
                      </a:r>
                      <a:endParaRPr lang="en-US" altLang="zh-TW" sz="1800" b="0" i="0" u="none" strike="noStrike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800" u="none" strike="noStrike">
                          <a:effectLst/>
                        </a:rPr>
                        <a:t>　</a:t>
                      </a:r>
                      <a:endParaRPr lang="zh-TW" altLang="en-US" sz="1800" b="0" i="0" u="none" strike="noStrike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11743148"/>
                  </a:ext>
                </a:extLst>
              </a:tr>
              <a:tr h="715788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u="none" strike="noStrike" dirty="0" smtClean="0">
                          <a:effectLst/>
                        </a:rPr>
                        <a:t>平 均 值</a:t>
                      </a:r>
                      <a:endParaRPr lang="zh-TW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u="none" strike="noStrike" dirty="0">
                          <a:effectLst/>
                        </a:rPr>
                        <a:t>　</a:t>
                      </a:r>
                      <a:endParaRPr lang="zh-TW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 dirty="0">
                          <a:effectLst/>
                        </a:rPr>
                        <a:t>6%</a:t>
                      </a:r>
                      <a:endParaRPr lang="en-US" altLang="zh-TW" sz="18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 dirty="0">
                          <a:effectLst/>
                        </a:rPr>
                        <a:t>2%</a:t>
                      </a:r>
                      <a:endParaRPr lang="en-US" altLang="zh-TW" sz="18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u="none" strike="noStrike" dirty="0">
                          <a:effectLst/>
                        </a:rPr>
                        <a:t>　</a:t>
                      </a:r>
                      <a:endParaRPr lang="zh-TW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800" u="none" strike="noStrike" dirty="0">
                          <a:effectLst/>
                        </a:rPr>
                        <a:t>　</a:t>
                      </a:r>
                      <a:endParaRPr lang="zh-TW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965248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29187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77334" y="786587"/>
            <a:ext cx="8596668" cy="412954"/>
          </a:xfrm>
        </p:spPr>
        <p:txBody>
          <a:bodyPr/>
          <a:lstStyle/>
          <a:p>
            <a:pPr marL="0" indent="0">
              <a:buNone/>
            </a:pPr>
            <a:r>
              <a:rPr lang="zh-TW" altLang="en-US" dirty="0" smtClean="0">
                <a:solidFill>
                  <a:schemeClr val="tx1"/>
                </a:solidFill>
              </a:rPr>
              <a:t>二、調整後住宿費收金額統計表：</a:t>
            </a:r>
            <a:endParaRPr lang="zh-TW" altLang="en-US" dirty="0">
              <a:solidFill>
                <a:schemeClr val="tx1"/>
              </a:solidFill>
            </a:endParaRP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3347800"/>
              </p:ext>
            </p:extLst>
          </p:nvPr>
        </p:nvGraphicFramePr>
        <p:xfrm>
          <a:off x="1244740" y="1199543"/>
          <a:ext cx="9728060" cy="520125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07204">
                  <a:extLst>
                    <a:ext uri="{9D8B030D-6E8A-4147-A177-3AD203B41FA5}">
                      <a16:colId xmlns:a16="http://schemas.microsoft.com/office/drawing/2014/main" val="4191581273"/>
                    </a:ext>
                  </a:extLst>
                </a:gridCol>
                <a:gridCol w="1407204">
                  <a:extLst>
                    <a:ext uri="{9D8B030D-6E8A-4147-A177-3AD203B41FA5}">
                      <a16:colId xmlns:a16="http://schemas.microsoft.com/office/drawing/2014/main" val="4229336430"/>
                    </a:ext>
                  </a:extLst>
                </a:gridCol>
                <a:gridCol w="856560">
                  <a:extLst>
                    <a:ext uri="{9D8B030D-6E8A-4147-A177-3AD203B41FA5}">
                      <a16:colId xmlns:a16="http://schemas.microsoft.com/office/drawing/2014/main" val="2314184049"/>
                    </a:ext>
                  </a:extLst>
                </a:gridCol>
                <a:gridCol w="1514273">
                  <a:extLst>
                    <a:ext uri="{9D8B030D-6E8A-4147-A177-3AD203B41FA5}">
                      <a16:colId xmlns:a16="http://schemas.microsoft.com/office/drawing/2014/main" val="650370852"/>
                    </a:ext>
                  </a:extLst>
                </a:gridCol>
                <a:gridCol w="1514273">
                  <a:extLst>
                    <a:ext uri="{9D8B030D-6E8A-4147-A177-3AD203B41FA5}">
                      <a16:colId xmlns:a16="http://schemas.microsoft.com/office/drawing/2014/main" val="623089127"/>
                    </a:ext>
                  </a:extLst>
                </a:gridCol>
                <a:gridCol w="1514273">
                  <a:extLst>
                    <a:ext uri="{9D8B030D-6E8A-4147-A177-3AD203B41FA5}">
                      <a16:colId xmlns:a16="http://schemas.microsoft.com/office/drawing/2014/main" val="68135043"/>
                    </a:ext>
                  </a:extLst>
                </a:gridCol>
                <a:gridCol w="1514273">
                  <a:extLst>
                    <a:ext uri="{9D8B030D-6E8A-4147-A177-3AD203B41FA5}">
                      <a16:colId xmlns:a16="http://schemas.microsoft.com/office/drawing/2014/main" val="2710769312"/>
                    </a:ext>
                  </a:extLst>
                </a:gridCol>
              </a:tblGrid>
              <a:tr h="433438">
                <a:tc gridSpan="7"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學生宿舍調整住宿收費金額統計表</a:t>
                      </a:r>
                      <a:endParaRPr lang="zh-TW" alt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846" marR="4846" marT="484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55854812"/>
                  </a:ext>
                </a:extLst>
              </a:tr>
              <a:tr h="433438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類別</a:t>
                      </a:r>
                      <a:endParaRPr lang="zh-TW" alt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846" marR="4846" marT="484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房型</a:t>
                      </a:r>
                      <a:endParaRPr lang="zh-TW" altLang="en-US" sz="1600" b="0" i="0" u="none" strike="noStrike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846" marR="4846" marT="484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床位數</a:t>
                      </a:r>
                      <a:endParaRPr lang="zh-TW" altLang="en-US" sz="1600" b="0" i="0" u="none" strike="noStrike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846" marR="4846" marT="484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原收費金額</a:t>
                      </a:r>
                      <a:endParaRPr lang="zh-TW" altLang="en-US" sz="1600" b="0" i="0" u="none" strike="noStrike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846" marR="4846" marT="484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調整</a:t>
                      </a:r>
                      <a:r>
                        <a:rPr lang="en-US" altLang="zh-TW" sz="1600" u="none" strike="noStrike">
                          <a:solidFill>
                            <a:schemeClr val="tx1"/>
                          </a:solidFill>
                          <a:effectLst/>
                        </a:rPr>
                        <a:t>6%</a:t>
                      </a:r>
                      <a:endParaRPr lang="en-US" altLang="zh-TW" sz="1600" b="0" i="0" u="none" strike="noStrike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846" marR="4846" marT="484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調整</a:t>
                      </a:r>
                      <a:r>
                        <a:rPr lang="en-US" altLang="zh-TW" sz="1600" u="none" strike="noStrike">
                          <a:solidFill>
                            <a:schemeClr val="tx1"/>
                          </a:solidFill>
                          <a:effectLst/>
                        </a:rPr>
                        <a:t>7%</a:t>
                      </a:r>
                      <a:endParaRPr lang="en-US" altLang="zh-TW" sz="1600" b="0" i="0" u="none" strike="noStrike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846" marR="4846" marT="484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調整</a:t>
                      </a:r>
                      <a:r>
                        <a:rPr lang="en-US" altLang="zh-TW" sz="1600" u="none" strike="noStrike">
                          <a:solidFill>
                            <a:schemeClr val="tx1"/>
                          </a:solidFill>
                          <a:effectLst/>
                        </a:rPr>
                        <a:t>8%</a:t>
                      </a:r>
                      <a:endParaRPr lang="en-US" altLang="zh-TW" sz="1600" b="0" i="0" u="none" strike="noStrike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846" marR="4846" marT="484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41792982"/>
                  </a:ext>
                </a:extLst>
              </a:tr>
              <a:tr h="433438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學士班宿舍</a:t>
                      </a:r>
                      <a:endParaRPr lang="zh-TW" alt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846" marR="4846" marT="484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altLang="zh-TW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4</a:t>
                      </a:r>
                      <a:r>
                        <a:rPr lang="zh-TW" alt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人套房</a:t>
                      </a:r>
                      <a:endParaRPr lang="zh-TW" alt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846" marR="4846" marT="484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altLang="zh-TW" sz="1600" u="none" strike="noStrike">
                          <a:solidFill>
                            <a:schemeClr val="tx1"/>
                          </a:solidFill>
                          <a:effectLst/>
                        </a:rPr>
                        <a:t>2548</a:t>
                      </a:r>
                      <a:endParaRPr lang="en-US" altLang="zh-TW" sz="1600" b="0" i="0" u="none" strike="noStrike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4846" marR="4846" marT="484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          </a:t>
                      </a:r>
                      <a:r>
                        <a:rPr lang="en-US" altLang="zh-TW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7,100 </a:t>
                      </a:r>
                      <a:endParaRPr lang="en-US" altLang="zh-TW" sz="16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4846" marR="4846" marT="484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          </a:t>
                      </a:r>
                      <a:r>
                        <a:rPr lang="en-US" altLang="zh-TW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7,530 </a:t>
                      </a:r>
                      <a:endParaRPr lang="en-US" altLang="zh-TW" sz="16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4846" marR="4846" marT="484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          </a:t>
                      </a:r>
                      <a:r>
                        <a:rPr lang="en-US" altLang="zh-TW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7,600 </a:t>
                      </a:r>
                      <a:endParaRPr lang="en-US" altLang="zh-TW" sz="16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4846" marR="4846" marT="484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          </a:t>
                      </a:r>
                      <a:r>
                        <a:rPr lang="en-US" altLang="zh-TW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7,670 </a:t>
                      </a:r>
                      <a:endParaRPr lang="en-US" altLang="zh-TW" sz="16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4846" marR="4846" marT="484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65768621"/>
                  </a:ext>
                </a:extLst>
              </a:tr>
              <a:tr h="433438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 增加金額 </a:t>
                      </a:r>
                      <a:endParaRPr lang="zh-TW" alt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846" marR="4846" marT="484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6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             430</a:t>
                      </a:r>
                      <a:endParaRPr lang="en-US" altLang="zh-TW" sz="16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4846" marR="4846" marT="484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6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             500</a:t>
                      </a:r>
                      <a:endParaRPr lang="en-US" altLang="zh-TW" sz="16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4846" marR="4846" marT="484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6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             570</a:t>
                      </a:r>
                      <a:endParaRPr lang="en-US" altLang="zh-TW" sz="16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4846" marR="4846" marT="484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75394111"/>
                  </a:ext>
                </a:extLst>
              </a:tr>
              <a:tr h="433438">
                <a:tc rowSpan="8"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碩博班宿舍</a:t>
                      </a:r>
                      <a:endParaRPr lang="zh-TW" alt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846" marR="4846" marT="484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altLang="zh-TW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r>
                        <a:rPr lang="zh-TW" alt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人雅房</a:t>
                      </a:r>
                      <a:endParaRPr lang="zh-TW" alt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846" marR="4846" marT="484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altLang="zh-TW" sz="1600" u="none" strike="noStrike">
                          <a:solidFill>
                            <a:schemeClr val="tx1"/>
                          </a:solidFill>
                          <a:effectLst/>
                        </a:rPr>
                        <a:t>1097</a:t>
                      </a:r>
                      <a:endParaRPr lang="en-US" altLang="zh-TW" sz="1600" b="0" i="0" u="none" strike="noStrike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4846" marR="4846" marT="484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          </a:t>
                      </a:r>
                      <a:r>
                        <a:rPr lang="en-US" altLang="zh-TW" sz="1600" u="none" strike="noStrike">
                          <a:solidFill>
                            <a:schemeClr val="tx1"/>
                          </a:solidFill>
                          <a:effectLst/>
                        </a:rPr>
                        <a:t>6,800 </a:t>
                      </a:r>
                      <a:endParaRPr lang="en-US" altLang="zh-TW" sz="1600" b="0" i="0" u="none" strike="noStrike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4846" marR="4846" marT="484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          </a:t>
                      </a:r>
                      <a:r>
                        <a:rPr lang="en-US" altLang="zh-TW" sz="1600" u="none" strike="noStrike">
                          <a:solidFill>
                            <a:schemeClr val="tx1"/>
                          </a:solidFill>
                          <a:effectLst/>
                        </a:rPr>
                        <a:t>7,210 </a:t>
                      </a:r>
                      <a:endParaRPr lang="en-US" altLang="zh-TW" sz="1600" b="0" i="0" u="none" strike="noStrike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4846" marR="4846" marT="484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          </a:t>
                      </a:r>
                      <a:r>
                        <a:rPr lang="en-US" altLang="zh-TW" sz="1600" u="none" strike="noStrike">
                          <a:solidFill>
                            <a:schemeClr val="tx1"/>
                          </a:solidFill>
                          <a:effectLst/>
                        </a:rPr>
                        <a:t>7,280 </a:t>
                      </a:r>
                      <a:endParaRPr lang="en-US" altLang="zh-TW" sz="1600" b="0" i="0" u="none" strike="noStrike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4846" marR="4846" marT="484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          </a:t>
                      </a:r>
                      <a:r>
                        <a:rPr lang="en-US" altLang="zh-TW" sz="1600" u="none" strike="noStrike">
                          <a:solidFill>
                            <a:schemeClr val="tx1"/>
                          </a:solidFill>
                          <a:effectLst/>
                        </a:rPr>
                        <a:t>7,350 </a:t>
                      </a:r>
                      <a:endParaRPr lang="en-US" altLang="zh-TW" sz="1600" b="0" i="0" u="none" strike="noStrike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4846" marR="4846" marT="484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69007861"/>
                  </a:ext>
                </a:extLst>
              </a:tr>
              <a:tr h="433438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 增加金額 </a:t>
                      </a:r>
                      <a:endParaRPr lang="zh-TW" alt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846" marR="4846" marT="484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             </a:t>
                      </a:r>
                      <a:r>
                        <a:rPr lang="en-US" altLang="zh-TW" sz="1600" u="none" strike="noStrike">
                          <a:solidFill>
                            <a:schemeClr val="tx1"/>
                          </a:solidFill>
                          <a:effectLst/>
                        </a:rPr>
                        <a:t>410 </a:t>
                      </a:r>
                      <a:endParaRPr lang="en-US" altLang="zh-TW" sz="1600" b="0" i="0" u="none" strike="noStrike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4846" marR="4846" marT="484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             </a:t>
                      </a:r>
                      <a:r>
                        <a:rPr lang="en-US" altLang="zh-TW" sz="1600" u="none" strike="noStrike">
                          <a:solidFill>
                            <a:schemeClr val="tx1"/>
                          </a:solidFill>
                          <a:effectLst/>
                        </a:rPr>
                        <a:t>480 </a:t>
                      </a:r>
                      <a:endParaRPr lang="en-US" altLang="zh-TW" sz="1600" b="0" i="0" u="none" strike="noStrike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4846" marR="4846" marT="484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             </a:t>
                      </a:r>
                      <a:r>
                        <a:rPr lang="en-US" altLang="zh-TW" sz="1600" u="none" strike="noStrike">
                          <a:solidFill>
                            <a:schemeClr val="tx1"/>
                          </a:solidFill>
                          <a:effectLst/>
                        </a:rPr>
                        <a:t>550 </a:t>
                      </a:r>
                      <a:endParaRPr lang="en-US" altLang="zh-TW" sz="1600" b="0" i="0" u="none" strike="noStrike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4846" marR="4846" marT="484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87231595"/>
                  </a:ext>
                </a:extLst>
              </a:tr>
              <a:tr h="433438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單人小雅房</a:t>
                      </a:r>
                      <a:endParaRPr lang="zh-TW" alt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846" marR="4846" marT="484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altLang="zh-TW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42</a:t>
                      </a:r>
                      <a:endParaRPr lang="en-US" altLang="zh-TW" sz="16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4846" marR="4846" marT="484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          </a:t>
                      </a:r>
                      <a:r>
                        <a:rPr lang="en-US" altLang="zh-TW" sz="1600" u="none" strike="noStrike">
                          <a:solidFill>
                            <a:schemeClr val="tx1"/>
                          </a:solidFill>
                          <a:effectLst/>
                        </a:rPr>
                        <a:t>8,200 </a:t>
                      </a:r>
                      <a:endParaRPr lang="en-US" altLang="zh-TW" sz="1600" b="0" i="0" u="none" strike="noStrike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4846" marR="4846" marT="484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          </a:t>
                      </a:r>
                      <a:r>
                        <a:rPr lang="en-US" altLang="zh-TW" sz="1600" u="none" strike="noStrike">
                          <a:solidFill>
                            <a:schemeClr val="tx1"/>
                          </a:solidFill>
                          <a:effectLst/>
                        </a:rPr>
                        <a:t>8,700 </a:t>
                      </a:r>
                      <a:endParaRPr lang="en-US" altLang="zh-TW" sz="1600" b="0" i="0" u="none" strike="noStrike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4846" marR="4846" marT="484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          </a:t>
                      </a:r>
                      <a:r>
                        <a:rPr lang="en-US" altLang="zh-TW" sz="1600" u="none" strike="noStrike">
                          <a:solidFill>
                            <a:schemeClr val="tx1"/>
                          </a:solidFill>
                          <a:effectLst/>
                        </a:rPr>
                        <a:t>8,780 </a:t>
                      </a:r>
                      <a:endParaRPr lang="en-US" altLang="zh-TW" sz="1600" b="0" i="0" u="none" strike="noStrike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4846" marR="4846" marT="484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          </a:t>
                      </a:r>
                      <a:r>
                        <a:rPr lang="en-US" altLang="zh-TW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8,860 </a:t>
                      </a:r>
                      <a:endParaRPr lang="en-US" altLang="zh-TW" sz="16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4846" marR="4846" marT="484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3226785"/>
                  </a:ext>
                </a:extLst>
              </a:tr>
              <a:tr h="433438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 增加金額 </a:t>
                      </a:r>
                      <a:endParaRPr lang="zh-TW" alt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846" marR="4846" marT="484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             </a:t>
                      </a:r>
                      <a:r>
                        <a:rPr lang="en-US" altLang="zh-TW" sz="1600" u="none" strike="noStrike">
                          <a:solidFill>
                            <a:schemeClr val="tx1"/>
                          </a:solidFill>
                          <a:effectLst/>
                        </a:rPr>
                        <a:t>500 </a:t>
                      </a:r>
                      <a:endParaRPr lang="en-US" altLang="zh-TW" sz="1600" b="0" i="0" u="none" strike="noStrike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4846" marR="4846" marT="484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             </a:t>
                      </a:r>
                      <a:r>
                        <a:rPr lang="en-US" altLang="zh-TW" sz="1600" u="none" strike="noStrike">
                          <a:solidFill>
                            <a:schemeClr val="tx1"/>
                          </a:solidFill>
                          <a:effectLst/>
                        </a:rPr>
                        <a:t>580 </a:t>
                      </a:r>
                      <a:endParaRPr lang="en-US" altLang="zh-TW" sz="1600" b="0" i="0" u="none" strike="noStrike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4846" marR="4846" marT="484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             </a:t>
                      </a:r>
                      <a:r>
                        <a:rPr lang="en-US" altLang="zh-TW" sz="1600" u="none" strike="noStrike">
                          <a:solidFill>
                            <a:schemeClr val="tx1"/>
                          </a:solidFill>
                          <a:effectLst/>
                        </a:rPr>
                        <a:t>660 </a:t>
                      </a:r>
                      <a:endParaRPr lang="en-US" altLang="zh-TW" sz="1600" b="0" i="0" u="none" strike="noStrike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4846" marR="4846" marT="484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14219531"/>
                  </a:ext>
                </a:extLst>
              </a:tr>
              <a:tr h="433438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單人大雅房</a:t>
                      </a:r>
                      <a:endParaRPr lang="zh-TW" alt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846" marR="4846" marT="484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altLang="zh-TW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8</a:t>
                      </a:r>
                      <a:endParaRPr lang="en-US" altLang="zh-TW" sz="16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4846" marR="4846" marT="484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          </a:t>
                      </a:r>
                      <a:r>
                        <a:rPr lang="en-US" altLang="zh-TW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8,850 </a:t>
                      </a:r>
                      <a:endParaRPr lang="en-US" altLang="zh-TW" sz="16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4846" marR="4846" marT="484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          </a:t>
                      </a:r>
                      <a:r>
                        <a:rPr lang="en-US" altLang="zh-TW" sz="1600" u="none" strike="noStrike">
                          <a:solidFill>
                            <a:schemeClr val="tx1"/>
                          </a:solidFill>
                          <a:effectLst/>
                        </a:rPr>
                        <a:t>9,380 </a:t>
                      </a:r>
                      <a:endParaRPr lang="en-US" altLang="zh-TW" sz="1600" b="0" i="0" u="none" strike="noStrike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4846" marR="4846" marT="484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          </a:t>
                      </a:r>
                      <a:r>
                        <a:rPr lang="en-US" altLang="zh-TW" sz="1600" u="none" strike="noStrike">
                          <a:solidFill>
                            <a:schemeClr val="tx1"/>
                          </a:solidFill>
                          <a:effectLst/>
                        </a:rPr>
                        <a:t>9,470 </a:t>
                      </a:r>
                      <a:endParaRPr lang="en-US" altLang="zh-TW" sz="1600" b="0" i="0" u="none" strike="noStrike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4846" marR="4846" marT="484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          </a:t>
                      </a:r>
                      <a:r>
                        <a:rPr lang="en-US" altLang="zh-TW" sz="1600" u="none" strike="noStrike">
                          <a:solidFill>
                            <a:schemeClr val="tx1"/>
                          </a:solidFill>
                          <a:effectLst/>
                        </a:rPr>
                        <a:t>9,560 </a:t>
                      </a:r>
                      <a:endParaRPr lang="en-US" altLang="zh-TW" sz="1600" b="0" i="0" u="none" strike="noStrike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4846" marR="4846" marT="484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16718587"/>
                  </a:ext>
                </a:extLst>
              </a:tr>
              <a:tr h="433438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 增加金額 </a:t>
                      </a:r>
                      <a:endParaRPr lang="zh-TW" alt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846" marR="4846" marT="484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             </a:t>
                      </a:r>
                      <a:r>
                        <a:rPr lang="en-US" altLang="zh-TW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530 </a:t>
                      </a:r>
                      <a:endParaRPr lang="en-US" altLang="zh-TW" sz="16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4846" marR="4846" marT="484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             </a:t>
                      </a:r>
                      <a:r>
                        <a:rPr lang="en-US" altLang="zh-TW" sz="1600" u="none" strike="noStrike">
                          <a:solidFill>
                            <a:schemeClr val="tx1"/>
                          </a:solidFill>
                          <a:effectLst/>
                        </a:rPr>
                        <a:t>620 </a:t>
                      </a:r>
                      <a:endParaRPr lang="en-US" altLang="zh-TW" sz="1600" b="0" i="0" u="none" strike="noStrike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4846" marR="4846" marT="484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             </a:t>
                      </a:r>
                      <a:r>
                        <a:rPr lang="en-US" altLang="zh-TW" sz="1600" u="none" strike="noStrike">
                          <a:solidFill>
                            <a:schemeClr val="tx1"/>
                          </a:solidFill>
                          <a:effectLst/>
                        </a:rPr>
                        <a:t>710 </a:t>
                      </a:r>
                      <a:endParaRPr lang="en-US" altLang="zh-TW" sz="1600" b="0" i="0" u="none" strike="noStrike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4846" marR="4846" marT="484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74345140"/>
                  </a:ext>
                </a:extLst>
              </a:tr>
              <a:tr h="433438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單人套房</a:t>
                      </a:r>
                      <a:endParaRPr lang="zh-TW" altLang="en-US" sz="1600" b="0" i="0" u="none" strike="noStrike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846" marR="4846" marT="484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altLang="zh-TW" sz="1600" u="none" strike="noStrike">
                          <a:solidFill>
                            <a:schemeClr val="tx1"/>
                          </a:solidFill>
                          <a:effectLst/>
                        </a:rPr>
                        <a:t>40</a:t>
                      </a:r>
                      <a:endParaRPr lang="en-US" altLang="zh-TW" sz="1600" b="0" i="0" u="none" strike="noStrike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4846" marR="4846" marT="484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          </a:t>
                      </a:r>
                      <a:r>
                        <a:rPr lang="en-US" altLang="zh-TW" sz="1600" u="none" strike="noStrike">
                          <a:solidFill>
                            <a:schemeClr val="tx1"/>
                          </a:solidFill>
                          <a:effectLst/>
                        </a:rPr>
                        <a:t>9,550 </a:t>
                      </a:r>
                      <a:endParaRPr lang="en-US" altLang="zh-TW" sz="1600" b="0" i="0" u="none" strike="noStrike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4846" marR="4846" marT="484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        </a:t>
                      </a:r>
                      <a:r>
                        <a:rPr lang="en-US" altLang="zh-TW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10,130 </a:t>
                      </a:r>
                      <a:endParaRPr lang="en-US" altLang="zh-TW" sz="16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4846" marR="4846" marT="484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        </a:t>
                      </a:r>
                      <a:r>
                        <a:rPr lang="en-US" altLang="zh-TW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10,220 </a:t>
                      </a:r>
                      <a:endParaRPr lang="en-US" altLang="zh-TW" sz="16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4846" marR="4846" marT="484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        </a:t>
                      </a:r>
                      <a:r>
                        <a:rPr lang="en-US" altLang="zh-TW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10,320 </a:t>
                      </a:r>
                      <a:endParaRPr lang="en-US" altLang="zh-TW" sz="16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4846" marR="4846" marT="484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63178724"/>
                  </a:ext>
                </a:extLst>
              </a:tr>
              <a:tr h="433438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zh-TW" alt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 增加金額 </a:t>
                      </a:r>
                      <a:endParaRPr lang="zh-TW" alt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846" marR="4846" marT="484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             </a:t>
                      </a:r>
                      <a:r>
                        <a:rPr lang="en-US" altLang="zh-TW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580 </a:t>
                      </a:r>
                      <a:endParaRPr lang="en-US" altLang="zh-TW" sz="16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4846" marR="4846" marT="484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             </a:t>
                      </a:r>
                      <a:r>
                        <a:rPr lang="en-US" altLang="zh-TW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670 </a:t>
                      </a:r>
                      <a:endParaRPr lang="en-US" altLang="zh-TW" sz="16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4846" marR="4846" marT="484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             </a:t>
                      </a:r>
                      <a:r>
                        <a:rPr lang="en-US" altLang="zh-TW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770 </a:t>
                      </a:r>
                      <a:endParaRPr lang="en-US" altLang="zh-TW" sz="16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4846" marR="4846" marT="484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622022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42039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005513" y="442451"/>
            <a:ext cx="8270022" cy="570271"/>
          </a:xfrm>
        </p:spPr>
        <p:txBody>
          <a:bodyPr>
            <a:normAutofit/>
          </a:bodyPr>
          <a:lstStyle/>
          <a:p>
            <a:r>
              <a:rPr lang="zh-TW" altLang="en-US" sz="2600" u="sng" dirty="0" smtClean="0">
                <a:solidFill>
                  <a:schemeClr val="tx1"/>
                </a:solidFill>
                <a:latin typeface="+mn-ea"/>
                <a:ea typeface="+mn-ea"/>
              </a:rPr>
              <a:t>伍、查詢</a:t>
            </a:r>
            <a:r>
              <a:rPr lang="zh-TW" altLang="en-US" sz="2600" u="sng" dirty="0">
                <a:solidFill>
                  <a:schemeClr val="tx1"/>
                </a:solidFill>
                <a:latin typeface="+mn-ea"/>
                <a:ea typeface="+mn-ea"/>
              </a:rPr>
              <a:t>他校</a:t>
            </a:r>
            <a:r>
              <a:rPr lang="en-US" altLang="zh-TW" sz="2600" u="sng" dirty="0">
                <a:solidFill>
                  <a:schemeClr val="tx1"/>
                </a:solidFill>
                <a:latin typeface="+mn-ea"/>
                <a:ea typeface="+mn-ea"/>
              </a:rPr>
              <a:t>(</a:t>
            </a:r>
            <a:r>
              <a:rPr lang="zh-TW" altLang="en-US" sz="2600" u="sng" dirty="0">
                <a:solidFill>
                  <a:schemeClr val="tx1"/>
                </a:solidFill>
                <a:latin typeface="+mn-ea"/>
                <a:ea typeface="+mn-ea"/>
              </a:rPr>
              <a:t>非都會地區國立大學</a:t>
            </a:r>
            <a:r>
              <a:rPr lang="en-US" altLang="zh-TW" sz="2600" u="sng" dirty="0">
                <a:solidFill>
                  <a:schemeClr val="tx1"/>
                </a:solidFill>
                <a:latin typeface="+mn-ea"/>
                <a:ea typeface="+mn-ea"/>
              </a:rPr>
              <a:t>)</a:t>
            </a:r>
            <a:r>
              <a:rPr lang="zh-TW" altLang="en-US" sz="2600" u="sng" dirty="0">
                <a:solidFill>
                  <a:schemeClr val="tx1"/>
                </a:solidFill>
                <a:latin typeface="+mn-ea"/>
                <a:ea typeface="+mn-ea"/>
              </a:rPr>
              <a:t>住宿收費金額比較</a:t>
            </a:r>
            <a:endParaRPr lang="zh-TW" altLang="en-US" sz="2600" u="sng" dirty="0">
              <a:latin typeface="+mn-ea"/>
              <a:ea typeface="+mn-ea"/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41818527"/>
              </p:ext>
            </p:extLst>
          </p:nvPr>
        </p:nvGraphicFramePr>
        <p:xfrm>
          <a:off x="1436068" y="1160206"/>
          <a:ext cx="9408912" cy="42057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52228">
                  <a:extLst>
                    <a:ext uri="{9D8B030D-6E8A-4147-A177-3AD203B41FA5}">
                      <a16:colId xmlns:a16="http://schemas.microsoft.com/office/drawing/2014/main" val="540370032"/>
                    </a:ext>
                  </a:extLst>
                </a:gridCol>
                <a:gridCol w="2352228">
                  <a:extLst>
                    <a:ext uri="{9D8B030D-6E8A-4147-A177-3AD203B41FA5}">
                      <a16:colId xmlns:a16="http://schemas.microsoft.com/office/drawing/2014/main" val="1698347338"/>
                    </a:ext>
                  </a:extLst>
                </a:gridCol>
                <a:gridCol w="2352228">
                  <a:extLst>
                    <a:ext uri="{9D8B030D-6E8A-4147-A177-3AD203B41FA5}">
                      <a16:colId xmlns:a16="http://schemas.microsoft.com/office/drawing/2014/main" val="2854423506"/>
                    </a:ext>
                  </a:extLst>
                </a:gridCol>
                <a:gridCol w="2352228">
                  <a:extLst>
                    <a:ext uri="{9D8B030D-6E8A-4147-A177-3AD203B41FA5}">
                      <a16:colId xmlns:a16="http://schemas.microsoft.com/office/drawing/2014/main" val="3227176977"/>
                    </a:ext>
                  </a:extLst>
                </a:gridCol>
              </a:tblGrid>
              <a:tr h="466827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b="0" kern="0" dirty="0">
                          <a:solidFill>
                            <a:schemeClr val="tx1"/>
                          </a:solidFill>
                          <a:effectLst/>
                        </a:rPr>
                        <a:t>他校</a:t>
                      </a:r>
                      <a:r>
                        <a:rPr lang="en-US" sz="1600" b="0" kern="0" dirty="0">
                          <a:solidFill>
                            <a:schemeClr val="tx1"/>
                          </a:solidFill>
                          <a:effectLst/>
                        </a:rPr>
                        <a:t>(</a:t>
                      </a:r>
                      <a:r>
                        <a:rPr lang="zh-TW" sz="1600" b="0" kern="0" dirty="0">
                          <a:solidFill>
                            <a:schemeClr val="tx1"/>
                          </a:solidFill>
                          <a:effectLst/>
                        </a:rPr>
                        <a:t>非都會地區國立大學</a:t>
                      </a:r>
                      <a:r>
                        <a:rPr lang="en-US" sz="1600" b="0" kern="0" dirty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r>
                        <a:rPr lang="zh-TW" sz="1600" b="0" kern="0" dirty="0">
                          <a:solidFill>
                            <a:schemeClr val="tx1"/>
                          </a:solidFill>
                          <a:effectLst/>
                        </a:rPr>
                        <a:t>住宿收費金額比較表</a:t>
                      </a:r>
                      <a:endParaRPr lang="zh-TW" sz="1600" b="0" kern="100" dirty="0">
                        <a:solidFill>
                          <a:schemeClr val="tx1"/>
                        </a:solidFill>
                        <a:effectLst/>
                        <a:latin typeface="微軟正黑體 Light" panose="020B0304030504040204" pitchFamily="34" charset="-120"/>
                        <a:ea typeface="微軟正黑體 Light" panose="020B03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28886" marR="28886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29288087"/>
                  </a:ext>
                </a:extLst>
              </a:tr>
              <a:tr h="4668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b="0" kern="0" dirty="0">
                          <a:solidFill>
                            <a:schemeClr val="tx1"/>
                          </a:solidFill>
                          <a:effectLst/>
                        </a:rPr>
                        <a:t>學校</a:t>
                      </a:r>
                      <a:endParaRPr lang="zh-TW" sz="1600" b="0" kern="100" dirty="0">
                        <a:solidFill>
                          <a:schemeClr val="tx1"/>
                        </a:solidFill>
                        <a:effectLst/>
                        <a:latin typeface="微軟正黑體 Light" panose="020B0304030504040204" pitchFamily="34" charset="-120"/>
                        <a:ea typeface="微軟正黑體 Light" panose="020B03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28886" marR="28886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zh-TW" sz="1600" kern="0" dirty="0">
                          <a:effectLst/>
                        </a:rPr>
                        <a:t>房型</a:t>
                      </a:r>
                      <a:endParaRPr lang="zh-TW" sz="1600" kern="100" dirty="0">
                        <a:solidFill>
                          <a:schemeClr val="tx1"/>
                        </a:solidFill>
                        <a:effectLst/>
                        <a:latin typeface="微軟正黑體 Light" panose="020B0304030504040204" pitchFamily="34" charset="-120"/>
                        <a:ea typeface="微軟正黑體 Light" panose="020B03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28886" marR="28886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zh-TW" sz="1600" kern="0">
                          <a:effectLst/>
                        </a:rPr>
                        <a:t>住宿費</a:t>
                      </a:r>
                      <a:endParaRPr lang="zh-TW" sz="1600" kern="100">
                        <a:solidFill>
                          <a:schemeClr val="tx1"/>
                        </a:solidFill>
                        <a:effectLst/>
                        <a:latin typeface="微軟正黑體 Light" panose="020B0304030504040204" pitchFamily="34" charset="-120"/>
                        <a:ea typeface="微軟正黑體 Light" panose="020B03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28886" marR="28886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</a:rPr>
                        <a:t>備考</a:t>
                      </a:r>
                      <a:endParaRPr lang="zh-TW" sz="1600" kern="100">
                        <a:solidFill>
                          <a:schemeClr val="tx1"/>
                        </a:solidFill>
                        <a:effectLst/>
                        <a:latin typeface="微軟正黑體 Light" panose="020B0304030504040204" pitchFamily="34" charset="-120"/>
                        <a:ea typeface="微軟正黑體 Light" panose="020B03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28886" marR="28886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07002831"/>
                  </a:ext>
                </a:extLst>
              </a:tr>
              <a:tr h="466827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b="0" kern="0" dirty="0">
                          <a:solidFill>
                            <a:schemeClr val="tx1"/>
                          </a:solidFill>
                          <a:effectLst/>
                        </a:rPr>
                        <a:t>中正大學</a:t>
                      </a:r>
                      <a:endParaRPr lang="zh-TW" sz="1600" b="0" kern="100" dirty="0">
                        <a:solidFill>
                          <a:schemeClr val="tx1"/>
                        </a:solidFill>
                        <a:effectLst/>
                        <a:latin typeface="微軟正黑體 Light" panose="020B0304030504040204" pitchFamily="34" charset="-120"/>
                        <a:ea typeface="微軟正黑體 Light" panose="020B03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28886" marR="28886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effectLst/>
                        </a:rPr>
                        <a:t>1</a:t>
                      </a:r>
                      <a:r>
                        <a:rPr lang="zh-TW" sz="1600" kern="0" dirty="0">
                          <a:effectLst/>
                        </a:rPr>
                        <a:t>至</a:t>
                      </a:r>
                      <a:r>
                        <a:rPr lang="en-US" sz="1600" kern="0" dirty="0">
                          <a:effectLst/>
                        </a:rPr>
                        <a:t>4</a:t>
                      </a:r>
                      <a:r>
                        <a:rPr lang="zh-TW" sz="1600" kern="0" dirty="0">
                          <a:effectLst/>
                        </a:rPr>
                        <a:t>人房</a:t>
                      </a:r>
                      <a:endParaRPr lang="zh-TW" sz="1600" kern="100" dirty="0">
                        <a:solidFill>
                          <a:schemeClr val="tx1"/>
                        </a:solidFill>
                        <a:effectLst/>
                        <a:latin typeface="微軟正黑體 Light" panose="020B0304030504040204" pitchFamily="34" charset="-120"/>
                        <a:ea typeface="微軟正黑體 Light" panose="020B03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28886" marR="28886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altLang="zh-TW" sz="1600" kern="0" dirty="0" smtClean="0">
                          <a:effectLst/>
                        </a:rPr>
                        <a:t>6,800</a:t>
                      </a:r>
                      <a:r>
                        <a:rPr lang="zh-TW" sz="1600" kern="0" dirty="0" smtClean="0">
                          <a:effectLst/>
                        </a:rPr>
                        <a:t>～</a:t>
                      </a:r>
                      <a:r>
                        <a:rPr lang="en-US" altLang="zh-TW" sz="1600" kern="0" dirty="0" smtClean="0">
                          <a:effectLst/>
                        </a:rPr>
                        <a:t>9,550</a:t>
                      </a:r>
                      <a:r>
                        <a:rPr lang="zh-TW" sz="1600" kern="0" dirty="0" smtClean="0">
                          <a:effectLst/>
                        </a:rPr>
                        <a:t>元</a:t>
                      </a:r>
                      <a:endParaRPr lang="zh-TW" sz="1600" b="1" kern="0" dirty="0">
                        <a:solidFill>
                          <a:schemeClr val="tx1"/>
                        </a:solidFill>
                        <a:effectLst/>
                        <a:latin typeface="微軟正黑體 Light" panose="020B0304030504040204" pitchFamily="34" charset="-120"/>
                        <a:ea typeface="微軟正黑體 Light" panose="020B0304030504040204" pitchFamily="34" charset="-120"/>
                        <a:cs typeface="+mn-cs"/>
                      </a:endParaRPr>
                    </a:p>
                  </a:txBody>
                  <a:tcPr marL="68580" marR="6858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</a:rPr>
                        <a:t>調整前</a:t>
                      </a:r>
                      <a:endParaRPr lang="zh-TW" sz="1600" kern="100">
                        <a:solidFill>
                          <a:schemeClr val="tx1"/>
                        </a:solidFill>
                        <a:effectLst/>
                        <a:latin typeface="微軟正黑體 Light" panose="020B0304030504040204" pitchFamily="34" charset="-120"/>
                        <a:ea typeface="微軟正黑體 Light" panose="020B03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28886" marR="28886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75439346"/>
                  </a:ext>
                </a:extLst>
              </a:tr>
              <a:tr h="47108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altLang="zh-TW" sz="1600" kern="0" dirty="0" smtClean="0">
                          <a:effectLst/>
                        </a:rPr>
                        <a:t>7,210</a:t>
                      </a:r>
                      <a:r>
                        <a:rPr lang="zh-TW" sz="1600" kern="0" dirty="0" smtClean="0">
                          <a:effectLst/>
                        </a:rPr>
                        <a:t>～</a:t>
                      </a:r>
                      <a:r>
                        <a:rPr lang="en-US" altLang="zh-TW" sz="1600" kern="0" dirty="0" smtClean="0">
                          <a:effectLst/>
                        </a:rPr>
                        <a:t>10,320</a:t>
                      </a:r>
                      <a:r>
                        <a:rPr lang="zh-TW" sz="1600" kern="0" dirty="0" smtClean="0">
                          <a:effectLst/>
                        </a:rPr>
                        <a:t>元</a:t>
                      </a:r>
                      <a:endParaRPr lang="zh-TW" sz="1600" b="1" kern="0" dirty="0">
                        <a:solidFill>
                          <a:schemeClr val="tx1"/>
                        </a:solidFill>
                        <a:effectLst/>
                        <a:latin typeface="微軟正黑體 Light" panose="020B0304030504040204" pitchFamily="34" charset="-120"/>
                        <a:ea typeface="微軟正黑體 Light" panose="020B0304030504040204" pitchFamily="34" charset="-120"/>
                        <a:cs typeface="+mn-cs"/>
                      </a:endParaRPr>
                    </a:p>
                  </a:txBody>
                  <a:tcPr marL="68580" marR="6858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</a:rPr>
                        <a:t>調整後</a:t>
                      </a:r>
                      <a:endParaRPr lang="zh-TW" sz="1600" kern="100">
                        <a:solidFill>
                          <a:schemeClr val="tx1"/>
                        </a:solidFill>
                        <a:effectLst/>
                        <a:latin typeface="微軟正黑體 Light" panose="020B0304030504040204" pitchFamily="34" charset="-120"/>
                        <a:ea typeface="微軟正黑體 Light" panose="020B03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28886" marR="28886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3912233"/>
                  </a:ext>
                </a:extLst>
              </a:tr>
              <a:tr h="466827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zh-TW" sz="1600" b="0" kern="0" dirty="0">
                          <a:solidFill>
                            <a:schemeClr val="tx1"/>
                          </a:solidFill>
                          <a:effectLst/>
                        </a:rPr>
                        <a:t>嘉義大學</a:t>
                      </a:r>
                      <a:endParaRPr lang="zh-TW" sz="1600" b="0" kern="100" dirty="0">
                        <a:solidFill>
                          <a:schemeClr val="tx1"/>
                        </a:solidFill>
                        <a:effectLst/>
                        <a:latin typeface="微軟正黑體 Light" panose="020B0304030504040204" pitchFamily="34" charset="-120"/>
                        <a:ea typeface="微軟正黑體 Light" panose="020B03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28886" marR="28886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effectLst/>
                        </a:rPr>
                        <a:t>1</a:t>
                      </a:r>
                      <a:r>
                        <a:rPr lang="zh-TW" sz="1600" kern="0" dirty="0">
                          <a:effectLst/>
                        </a:rPr>
                        <a:t>至</a:t>
                      </a:r>
                      <a:r>
                        <a:rPr lang="en-US" sz="1600" kern="0" dirty="0">
                          <a:effectLst/>
                        </a:rPr>
                        <a:t>4</a:t>
                      </a:r>
                      <a:r>
                        <a:rPr lang="zh-TW" sz="1600" kern="0" dirty="0">
                          <a:effectLst/>
                        </a:rPr>
                        <a:t>人房</a:t>
                      </a:r>
                      <a:endParaRPr lang="zh-TW" sz="1600" kern="100" dirty="0">
                        <a:solidFill>
                          <a:schemeClr val="tx1"/>
                        </a:solidFill>
                        <a:effectLst/>
                        <a:latin typeface="微軟正黑體 Light" panose="020B0304030504040204" pitchFamily="34" charset="-120"/>
                        <a:ea typeface="微軟正黑體 Light" panose="020B03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28886" marR="28886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altLang="zh-TW" sz="1600" kern="0" dirty="0" smtClean="0">
                          <a:effectLst/>
                        </a:rPr>
                        <a:t>6,000</a:t>
                      </a:r>
                      <a:r>
                        <a:rPr lang="zh-TW" sz="1600" kern="0" dirty="0" smtClean="0">
                          <a:effectLst/>
                        </a:rPr>
                        <a:t>～</a:t>
                      </a:r>
                      <a:r>
                        <a:rPr lang="en-US" altLang="zh-TW" sz="1600" kern="0" dirty="0" smtClean="0">
                          <a:effectLst/>
                        </a:rPr>
                        <a:t>14,200</a:t>
                      </a:r>
                      <a:r>
                        <a:rPr lang="zh-TW" sz="1600" kern="0" dirty="0" smtClean="0">
                          <a:effectLst/>
                        </a:rPr>
                        <a:t>元</a:t>
                      </a:r>
                      <a:endParaRPr lang="zh-TW" sz="1600" b="1" kern="100" dirty="0">
                        <a:solidFill>
                          <a:schemeClr val="tx1"/>
                        </a:solidFill>
                        <a:effectLst/>
                        <a:latin typeface="微軟正黑體 Light" panose="020B0304030504040204" pitchFamily="34" charset="-120"/>
                        <a:ea typeface="微軟正黑體 Light" panose="020B03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28886" marR="28886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 </a:t>
                      </a:r>
                      <a:endParaRPr lang="zh-TW" sz="1600" kern="100" dirty="0">
                        <a:solidFill>
                          <a:schemeClr val="tx1"/>
                        </a:solidFill>
                        <a:effectLst/>
                        <a:latin typeface="微軟正黑體 Light" panose="020B0304030504040204" pitchFamily="34" charset="-120"/>
                        <a:ea typeface="微軟正黑體 Light" panose="020B03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28886" marR="28886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96101118"/>
                  </a:ext>
                </a:extLst>
              </a:tr>
              <a:tr h="466827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zh-TW" sz="1600" b="0" kern="0" dirty="0">
                          <a:solidFill>
                            <a:schemeClr val="tx1"/>
                          </a:solidFill>
                          <a:effectLst/>
                        </a:rPr>
                        <a:t>雲林科技大學</a:t>
                      </a:r>
                      <a:endParaRPr lang="zh-TW" sz="1600" b="0" kern="100" dirty="0">
                        <a:solidFill>
                          <a:schemeClr val="tx1"/>
                        </a:solidFill>
                        <a:effectLst/>
                        <a:latin typeface="微軟正黑體 Light" panose="020B0304030504040204" pitchFamily="34" charset="-120"/>
                        <a:ea typeface="微軟正黑體 Light" panose="020B03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28886" marR="28886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effectLst/>
                        </a:rPr>
                        <a:t>2</a:t>
                      </a:r>
                      <a:r>
                        <a:rPr lang="zh-TW" sz="1600" kern="0" dirty="0">
                          <a:effectLst/>
                        </a:rPr>
                        <a:t>至</a:t>
                      </a:r>
                      <a:r>
                        <a:rPr lang="en-US" sz="1600" kern="0" dirty="0">
                          <a:effectLst/>
                        </a:rPr>
                        <a:t>4</a:t>
                      </a:r>
                      <a:r>
                        <a:rPr lang="zh-TW" sz="1600" kern="0" dirty="0">
                          <a:effectLst/>
                        </a:rPr>
                        <a:t>人房</a:t>
                      </a:r>
                      <a:endParaRPr lang="zh-TW" sz="1600" kern="100" dirty="0">
                        <a:solidFill>
                          <a:schemeClr val="tx1"/>
                        </a:solidFill>
                        <a:effectLst/>
                        <a:latin typeface="微軟正黑體 Light" panose="020B0304030504040204" pitchFamily="34" charset="-120"/>
                        <a:ea typeface="微軟正黑體 Light" panose="020B03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28886" marR="28886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altLang="zh-TW" sz="1600" kern="0" dirty="0" smtClean="0">
                          <a:effectLst/>
                        </a:rPr>
                        <a:t>6,655</a:t>
                      </a:r>
                      <a:r>
                        <a:rPr lang="zh-TW" sz="1600" kern="0" dirty="0" smtClean="0">
                          <a:effectLst/>
                        </a:rPr>
                        <a:t>～</a:t>
                      </a:r>
                      <a:r>
                        <a:rPr lang="en-US" altLang="zh-TW" sz="1600" kern="0" dirty="0" smtClean="0">
                          <a:effectLst/>
                        </a:rPr>
                        <a:t>9,680</a:t>
                      </a:r>
                      <a:r>
                        <a:rPr lang="zh-TW" altLang="en-US" sz="1600" kern="0" dirty="0" smtClean="0">
                          <a:effectLst/>
                        </a:rPr>
                        <a:t>元</a:t>
                      </a:r>
                      <a:endParaRPr lang="zh-TW" sz="1600" b="1" kern="100" dirty="0">
                        <a:solidFill>
                          <a:schemeClr val="tx1"/>
                        </a:solidFill>
                        <a:effectLst/>
                        <a:latin typeface="微軟正黑體 Light" panose="020B0304030504040204" pitchFamily="34" charset="-120"/>
                        <a:ea typeface="微軟正黑體 Light" panose="020B03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28886" marR="28886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</a:rPr>
                        <a:t> </a:t>
                      </a:r>
                      <a:endParaRPr lang="zh-TW" sz="1600" kern="100">
                        <a:solidFill>
                          <a:schemeClr val="tx1"/>
                        </a:solidFill>
                        <a:effectLst/>
                        <a:latin typeface="微軟正黑體 Light" panose="020B0304030504040204" pitchFamily="34" charset="-120"/>
                        <a:ea typeface="微軟正黑體 Light" panose="020B03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28886" marR="28886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95824859"/>
                  </a:ext>
                </a:extLst>
              </a:tr>
              <a:tr h="466827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zh-TW" sz="1600" b="0" kern="0" dirty="0">
                          <a:solidFill>
                            <a:schemeClr val="tx1"/>
                          </a:solidFill>
                          <a:effectLst/>
                        </a:rPr>
                        <a:t>虎尾科技大學</a:t>
                      </a:r>
                      <a:endParaRPr lang="zh-TW" sz="1600" b="0" kern="100" dirty="0">
                        <a:solidFill>
                          <a:schemeClr val="tx1"/>
                        </a:solidFill>
                        <a:effectLst/>
                        <a:latin typeface="微軟正黑體 Light" panose="020B0304030504040204" pitchFamily="34" charset="-120"/>
                        <a:ea typeface="微軟正黑體 Light" panose="020B03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28886" marR="28886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effectLst/>
                        </a:rPr>
                        <a:t>4</a:t>
                      </a:r>
                      <a:r>
                        <a:rPr lang="zh-TW" sz="1600" kern="0" dirty="0">
                          <a:effectLst/>
                        </a:rPr>
                        <a:t>至</a:t>
                      </a:r>
                      <a:r>
                        <a:rPr lang="en-US" sz="1600" kern="0" dirty="0">
                          <a:effectLst/>
                        </a:rPr>
                        <a:t>5</a:t>
                      </a:r>
                      <a:r>
                        <a:rPr lang="zh-TW" sz="1600" kern="0" dirty="0">
                          <a:effectLst/>
                        </a:rPr>
                        <a:t>人房</a:t>
                      </a:r>
                      <a:endParaRPr lang="zh-TW" sz="1600" kern="100" dirty="0">
                        <a:solidFill>
                          <a:schemeClr val="tx1"/>
                        </a:solidFill>
                        <a:effectLst/>
                        <a:latin typeface="微軟正黑體 Light" panose="020B0304030504040204" pitchFamily="34" charset="-120"/>
                        <a:ea typeface="微軟正黑體 Light" panose="020B03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28886" marR="28886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600" kern="0" dirty="0" smtClean="0">
                          <a:effectLst/>
                        </a:rPr>
                        <a:t>5,750</a:t>
                      </a:r>
                      <a:r>
                        <a:rPr lang="zh-TW" altLang="en-US" sz="1600" kern="0" dirty="0" smtClean="0">
                          <a:effectLst/>
                        </a:rPr>
                        <a:t>元</a:t>
                      </a:r>
                      <a:endParaRPr lang="zh-TW" sz="1600" b="1" kern="100" dirty="0">
                        <a:solidFill>
                          <a:schemeClr val="tx1"/>
                        </a:solidFill>
                        <a:effectLst/>
                        <a:latin typeface="微軟正黑體 Light" panose="020B0304030504040204" pitchFamily="34" charset="-120"/>
                        <a:ea typeface="微軟正黑體 Light" panose="020B03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28886" marR="28886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</a:rPr>
                        <a:t> </a:t>
                      </a:r>
                      <a:endParaRPr lang="zh-TW" sz="1600" kern="100">
                        <a:solidFill>
                          <a:schemeClr val="tx1"/>
                        </a:solidFill>
                        <a:effectLst/>
                        <a:latin typeface="微軟正黑體 Light" panose="020B0304030504040204" pitchFamily="34" charset="-120"/>
                        <a:ea typeface="微軟正黑體 Light" panose="020B03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28886" marR="28886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04311976"/>
                  </a:ext>
                </a:extLst>
              </a:tr>
              <a:tr h="466827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zh-TW" sz="1600" b="0" kern="0" dirty="0">
                          <a:solidFill>
                            <a:schemeClr val="tx1"/>
                          </a:solidFill>
                          <a:effectLst/>
                        </a:rPr>
                        <a:t>聯合大學</a:t>
                      </a:r>
                      <a:endParaRPr lang="zh-TW" sz="1600" b="0" kern="100" dirty="0">
                        <a:solidFill>
                          <a:schemeClr val="tx1"/>
                        </a:solidFill>
                        <a:effectLst/>
                        <a:latin typeface="微軟正黑體 Light" panose="020B0304030504040204" pitchFamily="34" charset="-120"/>
                        <a:ea typeface="微軟正黑體 Light" panose="020B03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28886" marR="28886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effectLst/>
                        </a:rPr>
                        <a:t>4</a:t>
                      </a:r>
                      <a:r>
                        <a:rPr lang="zh-TW" sz="1600" kern="0" dirty="0">
                          <a:effectLst/>
                        </a:rPr>
                        <a:t>人一間雅房</a:t>
                      </a:r>
                      <a:endParaRPr lang="zh-TW" sz="1600" kern="100" dirty="0">
                        <a:solidFill>
                          <a:schemeClr val="tx1"/>
                        </a:solidFill>
                        <a:effectLst/>
                        <a:latin typeface="微軟正黑體 Light" panose="020B0304030504040204" pitchFamily="34" charset="-120"/>
                        <a:ea typeface="微軟正黑體 Light" panose="020B03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28886" marR="28886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altLang="zh-TW" sz="1600" kern="0" dirty="0" smtClean="0">
                          <a:effectLst/>
                        </a:rPr>
                        <a:t>8,500</a:t>
                      </a:r>
                      <a:r>
                        <a:rPr lang="zh-TW" sz="1600" kern="0" dirty="0" smtClean="0">
                          <a:effectLst/>
                        </a:rPr>
                        <a:t>～</a:t>
                      </a:r>
                      <a:r>
                        <a:rPr lang="en-US" altLang="zh-TW" sz="1600" kern="0" dirty="0" smtClean="0">
                          <a:effectLst/>
                        </a:rPr>
                        <a:t>9,500</a:t>
                      </a:r>
                      <a:r>
                        <a:rPr lang="zh-TW" altLang="en-US" sz="1600" kern="0" dirty="0" smtClean="0">
                          <a:effectLst/>
                        </a:rPr>
                        <a:t>元</a:t>
                      </a:r>
                      <a:endParaRPr lang="zh-TW" sz="1600" b="1" kern="100" dirty="0">
                        <a:solidFill>
                          <a:schemeClr val="tx1"/>
                        </a:solidFill>
                        <a:effectLst/>
                        <a:latin typeface="微軟正黑體 Light" panose="020B0304030504040204" pitchFamily="34" charset="-120"/>
                        <a:ea typeface="微軟正黑體 Light" panose="020B03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28886" marR="28886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 </a:t>
                      </a:r>
                      <a:endParaRPr lang="zh-TW" sz="1600" kern="100" dirty="0">
                        <a:solidFill>
                          <a:schemeClr val="tx1"/>
                        </a:solidFill>
                        <a:effectLst/>
                        <a:latin typeface="微軟正黑體 Light" panose="020B0304030504040204" pitchFamily="34" charset="-120"/>
                        <a:ea typeface="微軟正黑體 Light" panose="020B03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28886" marR="28886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84810133"/>
                  </a:ext>
                </a:extLst>
              </a:tr>
              <a:tr h="466827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zh-TW" sz="1600" b="0" kern="0" dirty="0">
                          <a:solidFill>
                            <a:schemeClr val="tx1"/>
                          </a:solidFill>
                          <a:effectLst/>
                        </a:rPr>
                        <a:t>屏東科技大學</a:t>
                      </a:r>
                      <a:endParaRPr lang="zh-TW" sz="1600" b="0" kern="100" dirty="0">
                        <a:solidFill>
                          <a:schemeClr val="tx1"/>
                        </a:solidFill>
                        <a:effectLst/>
                        <a:latin typeface="微軟正黑體 Light" panose="020B0304030504040204" pitchFamily="34" charset="-120"/>
                        <a:ea typeface="微軟正黑體 Light" panose="020B03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28886" marR="28886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600" kern="0">
                          <a:effectLst/>
                        </a:rPr>
                        <a:t>2</a:t>
                      </a:r>
                      <a:r>
                        <a:rPr lang="zh-TW" sz="1600" kern="0">
                          <a:effectLst/>
                        </a:rPr>
                        <a:t>至</a:t>
                      </a:r>
                      <a:r>
                        <a:rPr lang="en-US" sz="1600" kern="0">
                          <a:effectLst/>
                        </a:rPr>
                        <a:t>4</a:t>
                      </a:r>
                      <a:r>
                        <a:rPr lang="zh-TW" sz="1600" kern="0">
                          <a:effectLst/>
                        </a:rPr>
                        <a:t>人房</a:t>
                      </a:r>
                      <a:endParaRPr lang="zh-TW" sz="1600" kern="100">
                        <a:solidFill>
                          <a:schemeClr val="tx1"/>
                        </a:solidFill>
                        <a:effectLst/>
                        <a:latin typeface="微軟正黑體 Light" panose="020B0304030504040204" pitchFamily="34" charset="-120"/>
                        <a:ea typeface="微軟正黑體 Light" panose="020B03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28886" marR="28886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altLang="zh-TW" sz="1600" kern="0" dirty="0" smtClean="0">
                          <a:effectLst/>
                        </a:rPr>
                        <a:t>7,200</a:t>
                      </a:r>
                      <a:r>
                        <a:rPr lang="zh-TW" sz="1600" kern="0" dirty="0" smtClean="0">
                          <a:effectLst/>
                        </a:rPr>
                        <a:t>～</a:t>
                      </a:r>
                      <a:r>
                        <a:rPr lang="en-US" altLang="zh-TW" sz="1600" kern="0" dirty="0" smtClean="0">
                          <a:effectLst/>
                        </a:rPr>
                        <a:t>13,030</a:t>
                      </a:r>
                      <a:r>
                        <a:rPr lang="zh-TW" altLang="en-US" sz="1600" kern="0" dirty="0" smtClean="0">
                          <a:effectLst/>
                        </a:rPr>
                        <a:t>元</a:t>
                      </a:r>
                      <a:endParaRPr lang="zh-TW" sz="1600" b="1" kern="100" dirty="0">
                        <a:solidFill>
                          <a:schemeClr val="tx1"/>
                        </a:solidFill>
                        <a:effectLst/>
                        <a:latin typeface="微軟正黑體 Light" panose="020B0304030504040204" pitchFamily="34" charset="-120"/>
                        <a:ea typeface="微軟正黑體 Light" panose="020B03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28886" marR="28886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 </a:t>
                      </a:r>
                      <a:endParaRPr lang="zh-TW" sz="1600" kern="100" dirty="0">
                        <a:solidFill>
                          <a:schemeClr val="tx1"/>
                        </a:solidFill>
                        <a:effectLst/>
                        <a:latin typeface="微軟正黑體 Light" panose="020B0304030504040204" pitchFamily="34" charset="-120"/>
                        <a:ea typeface="微軟正黑體 Light" panose="020B03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28886" marR="28886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58461464"/>
                  </a:ext>
                </a:extLst>
              </a:tr>
            </a:tbl>
          </a:graphicData>
        </a:graphic>
      </p:graphicFrame>
      <p:sp>
        <p:nvSpPr>
          <p:cNvPr id="5" name="內容版面配置區 2"/>
          <p:cNvSpPr txBox="1">
            <a:spLocks/>
          </p:cNvSpPr>
          <p:nvPr/>
        </p:nvSpPr>
        <p:spPr>
          <a:xfrm>
            <a:off x="1365592" y="5493722"/>
            <a:ext cx="9479388" cy="9464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2700"/>
              </a:lnSpc>
              <a:buFont typeface="Wingdings 3" charset="2"/>
              <a:buNone/>
            </a:pPr>
            <a:r>
              <a:rPr lang="zh-TW" altLang="zh-TW" dirty="0" smtClean="0">
                <a:solidFill>
                  <a:schemeClr val="tx1"/>
                </a:solidFill>
              </a:rPr>
              <a:t>經調查他校</a:t>
            </a:r>
            <a:r>
              <a:rPr lang="en-US" altLang="zh-TW" dirty="0" smtClean="0">
                <a:solidFill>
                  <a:schemeClr val="tx1"/>
                </a:solidFill>
              </a:rPr>
              <a:t>(</a:t>
            </a:r>
            <a:r>
              <a:rPr lang="zh-TW" altLang="zh-TW" dirty="0" smtClean="0">
                <a:solidFill>
                  <a:schemeClr val="tx1"/>
                </a:solidFill>
              </a:rPr>
              <a:t>非都會型國立大學</a:t>
            </a:r>
            <a:r>
              <a:rPr lang="en-US" altLang="zh-TW" dirty="0" smtClean="0">
                <a:solidFill>
                  <a:schemeClr val="tx1"/>
                </a:solidFill>
              </a:rPr>
              <a:t>)</a:t>
            </a:r>
            <a:r>
              <a:rPr lang="zh-TW" altLang="zh-TW" dirty="0" smtClean="0">
                <a:solidFill>
                  <a:schemeClr val="tx1"/>
                </a:solidFill>
              </a:rPr>
              <a:t>學生宿舍收費金額約在</a:t>
            </a:r>
            <a:r>
              <a:rPr lang="en-US" altLang="zh-TW" dirty="0" smtClean="0">
                <a:solidFill>
                  <a:schemeClr val="tx1"/>
                </a:solidFill>
              </a:rPr>
              <a:t>5,750</a:t>
            </a:r>
            <a:r>
              <a:rPr lang="zh-TW" altLang="zh-TW" dirty="0" smtClean="0">
                <a:solidFill>
                  <a:schemeClr val="tx1"/>
                </a:solidFill>
              </a:rPr>
              <a:t>元至</a:t>
            </a:r>
            <a:r>
              <a:rPr lang="en-US" altLang="zh-TW" dirty="0" smtClean="0">
                <a:solidFill>
                  <a:schemeClr val="tx1"/>
                </a:solidFill>
              </a:rPr>
              <a:t>14,200</a:t>
            </a:r>
            <a:r>
              <a:rPr lang="zh-TW" altLang="zh-TW" dirty="0" smtClean="0">
                <a:solidFill>
                  <a:schemeClr val="tx1"/>
                </a:solidFill>
              </a:rPr>
              <a:t>元之間，本案調整後，本校收費金額約在</a:t>
            </a:r>
            <a:r>
              <a:rPr lang="en-US" altLang="zh-TW" dirty="0" smtClean="0">
                <a:solidFill>
                  <a:schemeClr val="tx1"/>
                </a:solidFill>
              </a:rPr>
              <a:t>7,210</a:t>
            </a:r>
            <a:r>
              <a:rPr lang="zh-TW" altLang="zh-TW" dirty="0" smtClean="0">
                <a:solidFill>
                  <a:schemeClr val="tx1"/>
                </a:solidFill>
              </a:rPr>
              <a:t>元至</a:t>
            </a:r>
            <a:r>
              <a:rPr lang="en-US" altLang="zh-TW" dirty="0" smtClean="0">
                <a:solidFill>
                  <a:schemeClr val="tx1"/>
                </a:solidFill>
              </a:rPr>
              <a:t>10,320</a:t>
            </a:r>
            <a:r>
              <a:rPr lang="zh-TW" altLang="zh-TW" dirty="0" smtClean="0">
                <a:solidFill>
                  <a:schemeClr val="tx1"/>
                </a:solidFill>
              </a:rPr>
              <a:t>元之間，符合市場價位。</a:t>
            </a:r>
            <a:endParaRPr lang="zh-TW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9728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59944" y="580103"/>
            <a:ext cx="2477730" cy="727587"/>
          </a:xfrm>
        </p:spPr>
        <p:txBody>
          <a:bodyPr>
            <a:normAutofit/>
          </a:bodyPr>
          <a:lstStyle/>
          <a:p>
            <a:r>
              <a:rPr lang="zh-TW" altLang="en-US" sz="2600" u="sng" dirty="0" smtClean="0">
                <a:solidFill>
                  <a:schemeClr val="tx1"/>
                </a:solidFill>
              </a:rPr>
              <a:t>行  政  程  序</a:t>
            </a:r>
            <a:endParaRPr lang="zh-TW" altLang="en-US" sz="2600" u="sng" dirty="0">
              <a:solidFill>
                <a:schemeClr val="tx1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77334" y="1641987"/>
            <a:ext cx="10442950" cy="4788310"/>
          </a:xfrm>
        </p:spPr>
        <p:txBody>
          <a:bodyPr>
            <a:normAutofit/>
          </a:bodyPr>
          <a:lstStyle/>
          <a:p>
            <a:pPr marL="628650" indent="-628650" algn="just">
              <a:lnSpc>
                <a:spcPts val="3500"/>
              </a:lnSpc>
              <a:buNone/>
            </a:pPr>
            <a:r>
              <a:rPr lang="zh-TW" altLang="en-US" sz="2400" dirty="0" smtClean="0">
                <a:solidFill>
                  <a:schemeClr val="tx1"/>
                </a:solidFill>
              </a:rPr>
              <a:t>一、調整「住宿費」應依「專科以上學校向學生收取費用辦法」第</a:t>
            </a:r>
            <a:r>
              <a:rPr lang="en-US" altLang="zh-TW" sz="2400" dirty="0" smtClean="0">
                <a:solidFill>
                  <a:schemeClr val="tx1"/>
                </a:solidFill>
              </a:rPr>
              <a:t>6</a:t>
            </a:r>
            <a:r>
              <a:rPr lang="zh-TW" altLang="en-US" sz="2400" dirty="0" smtClean="0">
                <a:solidFill>
                  <a:schemeClr val="tx1"/>
                </a:solidFill>
              </a:rPr>
              <a:t>條規定「</a:t>
            </a:r>
            <a:r>
              <a:rPr lang="en-US" altLang="zh-TW" sz="2400" dirty="0" smtClean="0">
                <a:solidFill>
                  <a:schemeClr val="tx1"/>
                </a:solidFill>
              </a:rPr>
              <a:t>1.</a:t>
            </a:r>
            <a:r>
              <a:rPr lang="zh-TW" altLang="en-US" sz="2400" dirty="0" smtClean="0">
                <a:solidFill>
                  <a:schemeClr val="tx1"/>
                </a:solidFill>
              </a:rPr>
              <a:t>學校收取代辦費及使用費，應由收取費用之業務單位提案，經學校行政會議或相關會議審查通過，經送校長核定後公告，並於學校資訊網路公開。</a:t>
            </a:r>
            <a:r>
              <a:rPr lang="en-US" altLang="zh-TW" sz="2400" dirty="0" smtClean="0">
                <a:solidFill>
                  <a:schemeClr val="tx1"/>
                </a:solidFill>
              </a:rPr>
              <a:t>2.</a:t>
            </a:r>
            <a:r>
              <a:rPr lang="zh-TW" altLang="en-US" sz="2400" dirty="0" smtClean="0">
                <a:solidFill>
                  <a:schemeClr val="tx1"/>
                </a:solidFill>
              </a:rPr>
              <a:t>前項會議，應邀請包括學生會等具有代表性之學生代表出席」辦理。</a:t>
            </a:r>
            <a:endParaRPr lang="en-US" altLang="zh-TW" sz="2400" dirty="0" smtClean="0">
              <a:solidFill>
                <a:schemeClr val="tx1"/>
              </a:solidFill>
            </a:endParaRPr>
          </a:p>
          <a:p>
            <a:pPr marL="628650" indent="-628650" algn="just">
              <a:lnSpc>
                <a:spcPts val="3500"/>
              </a:lnSpc>
              <a:buNone/>
            </a:pPr>
            <a:r>
              <a:rPr lang="zh-TW" altLang="en-US" sz="2400" dirty="0" smtClean="0">
                <a:solidFill>
                  <a:schemeClr val="tx1"/>
                </a:solidFill>
              </a:rPr>
              <a:t>二、擬由生活事務組召開公聽會蒐集意見，提案本校「學生事務會議」及「行政會議」審查通過，簽奉校長核定後公告</a:t>
            </a:r>
            <a:r>
              <a:rPr lang="zh-TW" altLang="en-US" sz="2400" dirty="0">
                <a:solidFill>
                  <a:schemeClr val="tx1"/>
                </a:solidFill>
              </a:rPr>
              <a:t>實施</a:t>
            </a:r>
            <a:r>
              <a:rPr lang="zh-TW" altLang="en-US" sz="2400" dirty="0" smtClean="0">
                <a:solidFill>
                  <a:schemeClr val="tx1"/>
                </a:solidFill>
              </a:rPr>
              <a:t>，並於本校資訊網路公開。</a:t>
            </a:r>
            <a:endParaRPr lang="en-US" altLang="zh-TW" sz="2400" dirty="0" smtClean="0">
              <a:solidFill>
                <a:schemeClr val="tx1"/>
              </a:solidFill>
            </a:endParaRPr>
          </a:p>
          <a:p>
            <a:pPr marL="452438" indent="-452438" algn="just">
              <a:lnSpc>
                <a:spcPts val="3500"/>
              </a:lnSpc>
              <a:buNone/>
            </a:pPr>
            <a:r>
              <a:rPr lang="zh-TW" altLang="en-US" sz="2400" dirty="0" smtClean="0">
                <a:solidFill>
                  <a:schemeClr val="tx1"/>
                </a:solidFill>
              </a:rPr>
              <a:t>三、學生宿舍住宿費調整，建議以學年度為期，建議自</a:t>
            </a:r>
            <a:r>
              <a:rPr lang="en-US" altLang="zh-TW" sz="2400" dirty="0" smtClean="0">
                <a:solidFill>
                  <a:schemeClr val="tx1"/>
                </a:solidFill>
              </a:rPr>
              <a:t>111</a:t>
            </a:r>
            <a:r>
              <a:rPr lang="zh-TW" altLang="en-US" sz="2400" dirty="0" smtClean="0">
                <a:solidFill>
                  <a:schemeClr val="tx1"/>
                </a:solidFill>
              </a:rPr>
              <a:t>學年度開始實施。</a:t>
            </a:r>
            <a:endParaRPr lang="zh-TW" altLang="en-US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9481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673282" y="1848465"/>
            <a:ext cx="6873840" cy="35396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sz="9600" dirty="0" smtClean="0">
                <a:latin typeface="+mn-ea"/>
              </a:rPr>
              <a:t>簡報完畢</a:t>
            </a:r>
            <a:endParaRPr lang="en-US" altLang="zh-TW" sz="9600" dirty="0" smtClean="0">
              <a:latin typeface="+mn-ea"/>
            </a:endParaRPr>
          </a:p>
          <a:p>
            <a:pPr marL="0" indent="0">
              <a:buNone/>
            </a:pPr>
            <a:r>
              <a:rPr lang="en-US" altLang="zh-TW" sz="9600" dirty="0">
                <a:latin typeface="+mn-ea"/>
              </a:rPr>
              <a:t> </a:t>
            </a:r>
            <a:r>
              <a:rPr lang="en-US" altLang="zh-TW" sz="9600" dirty="0" smtClean="0">
                <a:latin typeface="+mn-ea"/>
              </a:rPr>
              <a:t>   </a:t>
            </a:r>
            <a:r>
              <a:rPr lang="zh-TW" altLang="en-US" sz="9600" dirty="0" smtClean="0">
                <a:latin typeface="+mn-ea"/>
              </a:rPr>
              <a:t>敬請指教</a:t>
            </a:r>
            <a:endParaRPr lang="zh-TW" altLang="en-US" sz="96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554653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多面向">
  <a:themeElements>
    <a:clrScheme name="多面向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多面向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多面向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427</TotalTime>
  <Words>2708</Words>
  <Application>Microsoft Office PowerPoint</Application>
  <PresentationFormat>寬螢幕</PresentationFormat>
  <Paragraphs>1109</Paragraphs>
  <Slides>14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14</vt:i4>
      </vt:variant>
    </vt:vector>
  </HeadingPairs>
  <TitlesOfParts>
    <vt:vector size="24" baseType="lpstr">
      <vt:lpstr>細明體</vt:lpstr>
      <vt:lpstr>微軟正黑體</vt:lpstr>
      <vt:lpstr>微軟正黑體 Light</vt:lpstr>
      <vt:lpstr>新細明體</vt:lpstr>
      <vt:lpstr>標楷體</vt:lpstr>
      <vt:lpstr>Arial</vt:lpstr>
      <vt:lpstr>Times New Roman</vt:lpstr>
      <vt:lpstr>Trebuchet MS</vt:lpstr>
      <vt:lpstr>Wingdings 3</vt:lpstr>
      <vt:lpstr>多面向</vt:lpstr>
      <vt:lpstr>學生宿舍住宿費調整簡報</vt:lpstr>
      <vt:lpstr>往年住宿費調整情況統計</vt:lpstr>
      <vt:lpstr>壹、宿舍折舊成本(攤提重建基金) 貳、宿舍建設投資與收支統計 參、參考消費者物價指數與基本工資調整情況 肆、建議住宿費調整幅度 伍、查詢他校(非都會地區國立大學)住宿收費金額比較</vt:lpstr>
      <vt:lpstr>壹、學生宿舍重建基金(折舊攤提)統計</vt:lpstr>
      <vt:lpstr>貳、宿舍建設投資與收支統計</vt:lpstr>
      <vt:lpstr>PowerPoint 簡報</vt:lpstr>
      <vt:lpstr>參、消費者物價指數與基本工資調整情況</vt:lpstr>
      <vt:lpstr>PowerPoint 簡報</vt:lpstr>
      <vt:lpstr>PowerPoint 簡報</vt:lpstr>
      <vt:lpstr>肆、住宿費調整幅度建議</vt:lpstr>
      <vt:lpstr>PowerPoint 簡報</vt:lpstr>
      <vt:lpstr>伍、查詢他校(非都會地區國立大學)住宿收費金額比較</vt:lpstr>
      <vt:lpstr>行  政  程  序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學生宿舍收費調整</dc:title>
  <dc:creator>user</dc:creator>
  <cp:lastModifiedBy>user</cp:lastModifiedBy>
  <cp:revision>43</cp:revision>
  <dcterms:created xsi:type="dcterms:W3CDTF">2021-12-07T07:41:33Z</dcterms:created>
  <dcterms:modified xsi:type="dcterms:W3CDTF">2022-04-25T08:53:57Z</dcterms:modified>
</cp:coreProperties>
</file>